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28"/>
  </p:notesMasterIdLst>
  <p:sldIdLst>
    <p:sldId id="287" r:id="rId2"/>
    <p:sldId id="258" r:id="rId3"/>
    <p:sldId id="28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6" r:id="rId20"/>
    <p:sldId id="278" r:id="rId21"/>
    <p:sldId id="279" r:id="rId22"/>
    <p:sldId id="282" r:id="rId23"/>
    <p:sldId id="283" r:id="rId24"/>
    <p:sldId id="284" r:id="rId25"/>
    <p:sldId id="285" r:id="rId26"/>
    <p:sldId id="288" r:id="rId27"/>
  </p:sldIdLst>
  <p:sldSz cx="13004800" cy="9753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 snapToObjects="1">
      <p:cViewPr varScale="1">
        <p:scale>
          <a:sx n="61" d="100"/>
          <a:sy n="61" d="100"/>
        </p:scale>
        <p:origin x="1512" y="9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303652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8099" y="1141048"/>
            <a:ext cx="7990777" cy="3614480"/>
          </a:xfrm>
        </p:spPr>
        <p:txBody>
          <a:bodyPr bIns="0" anchor="b">
            <a:normAutofit/>
          </a:bodyPr>
          <a:lstStyle>
            <a:lvl1pPr algn="l">
              <a:defRPr sz="76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08099" y="5022159"/>
            <a:ext cx="7990777" cy="1390394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2276" b="0" cap="all" baseline="0">
                <a:solidFill>
                  <a:schemeClr val="tx1"/>
                </a:solidFill>
              </a:defRPr>
            </a:lvl1pPr>
            <a:lvl2pPr marL="487672" indent="0" algn="ctr">
              <a:buNone/>
              <a:defRPr sz="2133"/>
            </a:lvl2pPr>
            <a:lvl3pPr marL="975345" indent="0" algn="ctr">
              <a:buNone/>
              <a:defRPr sz="1920"/>
            </a:lvl3pPr>
            <a:lvl4pPr marL="1463017" indent="0" algn="ctr">
              <a:buNone/>
              <a:defRPr sz="1707"/>
            </a:lvl4pPr>
            <a:lvl5pPr marL="1950690" indent="0" algn="ctr">
              <a:buNone/>
              <a:defRPr sz="1707"/>
            </a:lvl5pPr>
            <a:lvl6pPr marL="2438362" indent="0" algn="ctr">
              <a:buNone/>
              <a:defRPr sz="1707"/>
            </a:lvl6pPr>
            <a:lvl7pPr marL="2926034" indent="0" algn="ctr">
              <a:buNone/>
              <a:defRPr sz="1707"/>
            </a:lvl7pPr>
            <a:lvl8pPr marL="3413707" indent="0" algn="ctr">
              <a:buNone/>
              <a:defRPr sz="1707"/>
            </a:lvl8pPr>
            <a:lvl9pPr marL="3901379" indent="0" algn="ctr">
              <a:buNone/>
              <a:defRPr sz="170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08098" y="468350"/>
            <a:ext cx="4389393" cy="43975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40467" y="1136317"/>
            <a:ext cx="1140629" cy="716200"/>
          </a:xfrm>
        </p:spPr>
        <p:txBody>
          <a:bodyPr/>
          <a:lstStyle/>
          <a:p>
            <a:fld id="{86CB4B4D-7CA3-9044-876B-883B54F8677D}" type="slidenum">
              <a:rPr lang="en-TR" smtClean="0"/>
              <a:t>‹#›</a:t>
            </a:fld>
            <a:endParaRPr lang="en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3408099" y="5018371"/>
            <a:ext cx="799077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7245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2052966" y="2626970"/>
            <a:ext cx="934591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504812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38974" y="1136319"/>
            <a:ext cx="1568750" cy="6627398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52966" y="1136319"/>
            <a:ext cx="7539335" cy="66273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TR" smtClean="0"/>
              <a:t>‹#›</a:t>
            </a:fld>
            <a:endParaRPr lang="en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9838973" y="1136319"/>
            <a:ext cx="0" cy="6627398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6807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ve Mad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745774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TR" smtClean="0"/>
              <a:t>‹#›</a:t>
            </a:fld>
            <a:endParaRPr lang="en-TR"/>
          </a:p>
        </p:txBody>
      </p:sp>
      <p:cxnSp>
        <p:nvCxnSpPr>
          <p:cNvPr id="33" name="Straight Connector 32"/>
          <p:cNvCxnSpPr/>
          <p:nvPr/>
        </p:nvCxnSpPr>
        <p:spPr>
          <a:xfrm>
            <a:off x="2052966" y="2626970"/>
            <a:ext cx="934591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321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2965" y="2497607"/>
            <a:ext cx="7988625" cy="2685084"/>
          </a:xfrm>
        </p:spPr>
        <p:txBody>
          <a:bodyPr anchor="b">
            <a:normAutofit/>
          </a:bodyPr>
          <a:lstStyle>
            <a:lvl1pPr algn="l">
              <a:defRPr sz="455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2966" y="5413257"/>
            <a:ext cx="7988625" cy="1440610"/>
          </a:xfrm>
        </p:spPr>
        <p:txBody>
          <a:bodyPr tIns="91440">
            <a:normAutofit/>
          </a:bodyPr>
          <a:lstStyle>
            <a:lvl1pPr marL="0" indent="0" algn="l">
              <a:buNone/>
              <a:defRPr sz="2560">
                <a:solidFill>
                  <a:schemeClr val="tx1"/>
                </a:solidFill>
              </a:defRPr>
            </a:lvl1pPr>
            <a:lvl2pPr marL="487672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97534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3017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4pPr>
            <a:lvl5pPr marL="19506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5pPr>
            <a:lvl6pPr marL="2438362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6pPr>
            <a:lvl7pPr marL="2926034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7pPr>
            <a:lvl8pPr marL="3413707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8pPr>
            <a:lvl9pPr marL="3901379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TR" smtClean="0"/>
              <a:t>‹#›</a:t>
            </a:fld>
            <a:endParaRPr lang="en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52965" y="5411534"/>
            <a:ext cx="798862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394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2966" y="1144733"/>
            <a:ext cx="9345910" cy="15065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2964" y="2864265"/>
            <a:ext cx="4445683" cy="48889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3503" y="2864265"/>
            <a:ext cx="4445372" cy="4888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TR" smtClean="0"/>
              <a:t>‹#›</a:t>
            </a:fld>
            <a:endParaRPr lang="en-TR"/>
          </a:p>
        </p:txBody>
      </p:sp>
      <p:cxnSp>
        <p:nvCxnSpPr>
          <p:cNvPr id="33" name="Straight Connector 32"/>
          <p:cNvCxnSpPr/>
          <p:nvPr/>
        </p:nvCxnSpPr>
        <p:spPr>
          <a:xfrm>
            <a:off x="2052966" y="2626970"/>
            <a:ext cx="934591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879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2052966" y="2626970"/>
            <a:ext cx="934591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2965" y="1143701"/>
            <a:ext cx="9345911" cy="15023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2965" y="2872250"/>
            <a:ext cx="4445534" cy="1140541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129" b="0" cap="all" baseline="0">
                <a:solidFill>
                  <a:schemeClr val="accent1"/>
                </a:solidFill>
              </a:defRPr>
            </a:lvl1pPr>
            <a:lvl2pPr marL="487672" indent="0">
              <a:buNone/>
              <a:defRPr sz="2133" b="1"/>
            </a:lvl2pPr>
            <a:lvl3pPr marL="975345" indent="0">
              <a:buNone/>
              <a:defRPr sz="1920" b="1"/>
            </a:lvl3pPr>
            <a:lvl4pPr marL="1463017" indent="0">
              <a:buNone/>
              <a:defRPr sz="1707" b="1"/>
            </a:lvl4pPr>
            <a:lvl5pPr marL="1950690" indent="0">
              <a:buNone/>
              <a:defRPr sz="1707" b="1"/>
            </a:lvl5pPr>
            <a:lvl6pPr marL="2438362" indent="0">
              <a:buNone/>
              <a:defRPr sz="1707" b="1"/>
            </a:lvl6pPr>
            <a:lvl7pPr marL="2926034" indent="0">
              <a:buNone/>
              <a:defRPr sz="1707" b="1"/>
            </a:lvl7pPr>
            <a:lvl8pPr marL="3413707" indent="0">
              <a:buNone/>
              <a:defRPr sz="1707" b="1"/>
            </a:lvl8pPr>
            <a:lvl9pPr marL="3901379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52965" y="4016740"/>
            <a:ext cx="4445534" cy="37610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53503" y="2877162"/>
            <a:ext cx="4445372" cy="1140959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129" b="0" cap="all" baseline="0">
                <a:solidFill>
                  <a:schemeClr val="accent1"/>
                </a:solidFill>
              </a:defRPr>
            </a:lvl1pPr>
            <a:lvl2pPr marL="487672" indent="0">
              <a:buNone/>
              <a:defRPr sz="2133" b="1"/>
            </a:lvl2pPr>
            <a:lvl3pPr marL="975345" indent="0">
              <a:buNone/>
              <a:defRPr sz="1920" b="1"/>
            </a:lvl3pPr>
            <a:lvl4pPr marL="1463017" indent="0">
              <a:buNone/>
              <a:defRPr sz="1707" b="1"/>
            </a:lvl4pPr>
            <a:lvl5pPr marL="1950690" indent="0">
              <a:buNone/>
              <a:defRPr sz="1707" b="1"/>
            </a:lvl5pPr>
            <a:lvl6pPr marL="2438362" indent="0">
              <a:buNone/>
              <a:defRPr sz="1707" b="1"/>
            </a:lvl6pPr>
            <a:lvl7pPr marL="2926034" indent="0">
              <a:buNone/>
              <a:defRPr sz="1707" b="1"/>
            </a:lvl7pPr>
            <a:lvl8pPr marL="3413707" indent="0">
              <a:buNone/>
              <a:defRPr sz="1707" b="1"/>
            </a:lvl8pPr>
            <a:lvl9pPr marL="3901379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53503" y="4012788"/>
            <a:ext cx="4445372" cy="37509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25046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2052966" y="2626970"/>
            <a:ext cx="934591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324316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304874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6638" y="1136318"/>
            <a:ext cx="3450240" cy="3195900"/>
          </a:xfrm>
        </p:spPr>
        <p:txBody>
          <a:bodyPr anchor="b">
            <a:normAutofit/>
          </a:bodyPr>
          <a:lstStyle>
            <a:lvl1pPr algn="l">
              <a:defRPr sz="34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4355" y="1136319"/>
            <a:ext cx="5444520" cy="662588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46638" y="4558923"/>
            <a:ext cx="3452258" cy="3197413"/>
          </a:xfrm>
        </p:spPr>
        <p:txBody>
          <a:bodyPr>
            <a:normAutofit/>
          </a:bodyPr>
          <a:lstStyle>
            <a:lvl1pPr marL="0" indent="0" algn="l">
              <a:buNone/>
              <a:defRPr sz="2276"/>
            </a:lvl1pPr>
            <a:lvl2pPr marL="487672" indent="0">
              <a:buNone/>
              <a:defRPr sz="1493"/>
            </a:lvl2pPr>
            <a:lvl3pPr marL="975345" indent="0">
              <a:buNone/>
              <a:defRPr sz="1280"/>
            </a:lvl3pPr>
            <a:lvl4pPr marL="1463017" indent="0">
              <a:buNone/>
              <a:defRPr sz="1067"/>
            </a:lvl4pPr>
            <a:lvl5pPr marL="1950690" indent="0">
              <a:buNone/>
              <a:defRPr sz="1067"/>
            </a:lvl5pPr>
            <a:lvl6pPr marL="2438362" indent="0">
              <a:buNone/>
              <a:defRPr sz="1067"/>
            </a:lvl6pPr>
            <a:lvl7pPr marL="2926034" indent="0">
              <a:buNone/>
              <a:defRPr sz="1067"/>
            </a:lvl7pPr>
            <a:lvl8pPr marL="3413707" indent="0">
              <a:buNone/>
              <a:defRPr sz="1067"/>
            </a:lvl8pPr>
            <a:lvl9pPr marL="3901379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TR" smtClean="0"/>
              <a:t>‹#›</a:t>
            </a:fld>
            <a:endParaRPr lang="en-TR"/>
          </a:p>
        </p:txBody>
      </p:sp>
      <p:cxnSp>
        <p:nvCxnSpPr>
          <p:cNvPr id="17" name="Straight Connector 16"/>
          <p:cNvCxnSpPr/>
          <p:nvPr/>
        </p:nvCxnSpPr>
        <p:spPr>
          <a:xfrm>
            <a:off x="2050486" y="4558921"/>
            <a:ext cx="344643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899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106135" y="685755"/>
            <a:ext cx="4993973" cy="7323166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3900" y="1606419"/>
            <a:ext cx="4615019" cy="2603497"/>
          </a:xfrm>
        </p:spPr>
        <p:txBody>
          <a:bodyPr anchor="b">
            <a:normAutofit/>
          </a:bodyPr>
          <a:lstStyle>
            <a:lvl1pPr>
              <a:defRPr sz="455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21515" y="1596506"/>
            <a:ext cx="3178664" cy="5498776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413"/>
            </a:lvl1pPr>
            <a:lvl2pPr marL="487672" indent="0">
              <a:buNone/>
              <a:defRPr sz="2987"/>
            </a:lvl2pPr>
            <a:lvl3pPr marL="975345" indent="0">
              <a:buNone/>
              <a:defRPr sz="2560"/>
            </a:lvl3pPr>
            <a:lvl4pPr marL="1463017" indent="0">
              <a:buNone/>
              <a:defRPr sz="2133"/>
            </a:lvl4pPr>
            <a:lvl5pPr marL="1950690" indent="0">
              <a:buNone/>
              <a:defRPr sz="2133"/>
            </a:lvl5pPr>
            <a:lvl6pPr marL="2438362" indent="0">
              <a:buNone/>
              <a:defRPr sz="2133"/>
            </a:lvl6pPr>
            <a:lvl7pPr marL="2926034" indent="0">
              <a:buNone/>
              <a:defRPr sz="2133"/>
            </a:lvl7pPr>
            <a:lvl8pPr marL="3413707" indent="0">
              <a:buNone/>
              <a:defRPr sz="2133"/>
            </a:lvl8pPr>
            <a:lvl9pPr marL="3901379" indent="0">
              <a:buNone/>
              <a:defRPr sz="21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2966" y="4474300"/>
            <a:ext cx="4608407" cy="2849766"/>
          </a:xfrm>
        </p:spPr>
        <p:txBody>
          <a:bodyPr>
            <a:normAutofit/>
          </a:bodyPr>
          <a:lstStyle>
            <a:lvl1pPr marL="0" indent="0" algn="l">
              <a:buNone/>
              <a:defRPr sz="2560"/>
            </a:lvl1pPr>
            <a:lvl2pPr marL="487672" indent="0">
              <a:buNone/>
              <a:defRPr sz="1493"/>
            </a:lvl2pPr>
            <a:lvl3pPr marL="975345" indent="0">
              <a:buNone/>
              <a:defRPr sz="1280"/>
            </a:lvl3pPr>
            <a:lvl4pPr marL="1463017" indent="0">
              <a:buNone/>
              <a:defRPr sz="1067"/>
            </a:lvl4pPr>
            <a:lvl5pPr marL="1950690" indent="0">
              <a:buNone/>
              <a:defRPr sz="1067"/>
            </a:lvl5pPr>
            <a:lvl6pPr marL="2438362" indent="0">
              <a:buNone/>
              <a:defRPr sz="1067"/>
            </a:lvl6pPr>
            <a:lvl7pPr marL="2926034" indent="0">
              <a:buNone/>
              <a:defRPr sz="1067"/>
            </a:lvl7pPr>
            <a:lvl8pPr marL="3413707" indent="0">
              <a:buNone/>
              <a:defRPr sz="1067"/>
            </a:lvl8pPr>
            <a:lvl9pPr marL="3901379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43255" y="7779353"/>
            <a:ext cx="4625664" cy="455286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6/6/2022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44488" y="453179"/>
            <a:ext cx="4624431" cy="45643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TR" smtClean="0"/>
              <a:t>‹#›</a:t>
            </a:fld>
            <a:endParaRPr lang="en-TR"/>
          </a:p>
        </p:txBody>
      </p:sp>
      <p:cxnSp>
        <p:nvCxnSpPr>
          <p:cNvPr id="31" name="Straight Connector 30"/>
          <p:cNvCxnSpPr/>
          <p:nvPr/>
        </p:nvCxnSpPr>
        <p:spPr>
          <a:xfrm>
            <a:off x="2049822" y="4470905"/>
            <a:ext cx="461086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640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866822"/>
            <a:ext cx="13004800" cy="5801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>
          <a:xfrm>
            <a:off x="-1" y="8668805"/>
            <a:ext cx="13004801" cy="110183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8677158"/>
            <a:ext cx="130048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52966" y="1144207"/>
            <a:ext cx="9345910" cy="14922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2966" y="2866821"/>
            <a:ext cx="9345910" cy="4907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30637" y="469860"/>
            <a:ext cx="3368238" cy="439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2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2965" y="468350"/>
            <a:ext cx="5737250" cy="439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2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653" y="1136317"/>
            <a:ext cx="1131728" cy="7162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3982"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85145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75345" rtl="0" eaLnBrk="1" latinLnBrk="0" hangingPunct="1">
        <a:lnSpc>
          <a:spcPct val="90000"/>
        </a:lnSpc>
        <a:spcBef>
          <a:spcPct val="0"/>
        </a:spcBef>
        <a:buNone/>
        <a:defRPr sz="4551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25115" indent="-325115" algn="l" defTabSz="975345" rtl="0" eaLnBrk="1" latinLnBrk="0" hangingPunct="1">
        <a:lnSpc>
          <a:spcPct val="120000"/>
        </a:lnSpc>
        <a:spcBef>
          <a:spcPts val="142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844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975345" indent="-325115" algn="l" defTabSz="975345" rtl="0" eaLnBrk="1" latinLnBrk="0" hangingPunct="1">
        <a:lnSpc>
          <a:spcPct val="120000"/>
        </a:lnSpc>
        <a:spcBef>
          <a:spcPts val="71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276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625575" indent="-325115" algn="l" defTabSz="975345" rtl="0" eaLnBrk="1" latinLnBrk="0" hangingPunct="1">
        <a:lnSpc>
          <a:spcPct val="120000"/>
        </a:lnSpc>
        <a:spcBef>
          <a:spcPts val="71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276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275804" indent="-325115" algn="l" defTabSz="975345" rtl="0" eaLnBrk="1" latinLnBrk="0" hangingPunct="1">
        <a:lnSpc>
          <a:spcPct val="120000"/>
        </a:lnSpc>
        <a:spcBef>
          <a:spcPts val="71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991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926034" indent="-325115" algn="l" defTabSz="975345" rtl="0" eaLnBrk="1" latinLnBrk="0" hangingPunct="1">
        <a:lnSpc>
          <a:spcPct val="120000"/>
        </a:lnSpc>
        <a:spcBef>
          <a:spcPts val="71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707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120000"/>
        </a:lnSpc>
        <a:spcBef>
          <a:spcPts val="71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707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120000"/>
        </a:lnSpc>
        <a:spcBef>
          <a:spcPts val="71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707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120000"/>
        </a:lnSpc>
        <a:spcBef>
          <a:spcPts val="71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707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120000"/>
        </a:lnSpc>
        <a:spcBef>
          <a:spcPts val="71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707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34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72" algn="l" defTabSz="97534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45" algn="l" defTabSz="97534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17" algn="l" defTabSz="97534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690" algn="l" defTabSz="97534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362" algn="l" defTabSz="97534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034" algn="l" defTabSz="97534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707" algn="l" defTabSz="97534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379" algn="l" defTabSz="97534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botictimes.or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robotictimes.or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botictimes.or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botictimes.or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robotictimes.org" TargetMode="Externa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1.tiff"/><Relationship Id="rId7" Type="http://schemas.openxmlformats.org/officeDocument/2006/relationships/image" Target="../media/image25.jpeg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eg"/><Relationship Id="rId5" Type="http://schemas.openxmlformats.org/officeDocument/2006/relationships/image" Target="../media/image23.tiff"/><Relationship Id="rId4" Type="http://schemas.openxmlformats.org/officeDocument/2006/relationships/image" Target="../media/image22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tif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robotictimes.or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7.tif"/><Relationship Id="rId1" Type="http://schemas.openxmlformats.org/officeDocument/2006/relationships/slideLayout" Target="../slideLayouts/slideLayout12.xml"/><Relationship Id="rId5" Type="http://schemas.openxmlformats.org/officeDocument/2006/relationships/hyperlink" Target="mailto:yigitakin@yahoo.com" TargetMode="External"/><Relationship Id="rId4" Type="http://schemas.openxmlformats.org/officeDocument/2006/relationships/hyperlink" Target="http://www.robotictimes.org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41A0C-83B2-4F40-8A0D-1CC94E5481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4882" y="7877386"/>
            <a:ext cx="4861559" cy="54186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 sz="2800" cap="none"/>
              <a:t>www.turkurolap</a:t>
            </a:r>
            <a:r>
              <a:rPr lang="tr-TR" sz="2800" cap="none" dirty="0" err="1"/>
              <a:t>.net</a:t>
            </a:r>
            <a:endParaRPr lang="tr-TR" sz="2800" cap="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EB71BF-FC6C-034A-A84D-E88DEBF9B9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51660" y="51645"/>
            <a:ext cx="9213427" cy="1041401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tr-TR" sz="3600" b="1" cap="none" dirty="0"/>
              <a:t>Uluslararası </a:t>
            </a:r>
            <a:r>
              <a:rPr lang="tr-TR" sz="3600" b="1" cap="none" dirty="0" err="1"/>
              <a:t>Laparoskopi</a:t>
            </a:r>
            <a:r>
              <a:rPr lang="tr-TR" sz="3600" b="1" cap="none" dirty="0"/>
              <a:t>&amp; Robotik Cerrahi Derneği ILRSA </a:t>
            </a:r>
          </a:p>
          <a:p>
            <a:pPr algn="ctr">
              <a:defRPr/>
            </a:pPr>
            <a:r>
              <a:rPr lang="tr-TR" sz="3600" b="1" dirty="0"/>
              <a:t>ILRSA</a:t>
            </a:r>
          </a:p>
        </p:txBody>
      </p:sp>
      <p:pic>
        <p:nvPicPr>
          <p:cNvPr id="13315" name="Picture 4">
            <a:extLst>
              <a:ext uri="{FF2B5EF4-FFF2-40B4-BE49-F238E27FC236}">
                <a16:creationId xmlns:a16="http://schemas.microsoft.com/office/drawing/2014/main" id="{1CD73B5F-770D-FFA4-4723-5FC4DBF10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5161" y="2987040"/>
            <a:ext cx="4323079" cy="2099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6">
            <a:extLst>
              <a:ext uri="{FF2B5EF4-FFF2-40B4-BE49-F238E27FC236}">
                <a16:creationId xmlns:a16="http://schemas.microsoft.com/office/drawing/2014/main" id="{4C850161-517A-D9DD-AEEE-0874092FD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027" y="1605280"/>
            <a:ext cx="6529493" cy="144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8">
            <a:extLst>
              <a:ext uri="{FF2B5EF4-FFF2-40B4-BE49-F238E27FC236}">
                <a16:creationId xmlns:a16="http://schemas.microsoft.com/office/drawing/2014/main" id="{190BB41F-578C-DC6C-4FBE-3B495AB9A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33374" y="1534160"/>
            <a:ext cx="3371426" cy="252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0">
            <a:extLst>
              <a:ext uri="{FF2B5EF4-FFF2-40B4-BE49-F238E27FC236}">
                <a16:creationId xmlns:a16="http://schemas.microsoft.com/office/drawing/2014/main" id="{1119D696-8D03-65C0-7A10-4D31836A9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190068"/>
            <a:ext cx="13004800" cy="255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5">
            <a:extLst>
              <a:ext uri="{FF2B5EF4-FFF2-40B4-BE49-F238E27FC236}">
                <a16:creationId xmlns:a16="http://schemas.microsoft.com/office/drawing/2014/main" id="{CAF6AA1D-7A3F-A253-0C1F-DFE56D1D3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294" y="1605280"/>
            <a:ext cx="3496733" cy="2622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title"/>
          </p:nvPr>
        </p:nvSpPr>
        <p:spPr>
          <a:xfrm>
            <a:off x="952500" y="177800"/>
            <a:ext cx="11099800" cy="2159000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Eğ</a:t>
            </a:r>
            <a:r>
              <a:rPr lang="tr-TR" dirty="0"/>
              <a:t>İTİM</a:t>
            </a:r>
            <a:r>
              <a:rPr dirty="0"/>
              <a:t> </a:t>
            </a:r>
            <a:r>
              <a:rPr dirty="0" err="1"/>
              <a:t>Programımız</a:t>
            </a:r>
            <a:endParaRPr dirty="0"/>
          </a:p>
        </p:txBody>
      </p:sp>
      <p:sp>
        <p:nvSpPr>
          <p:cNvPr id="166" name="Shape 16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Preklinik Dönem;</a:t>
            </a:r>
          </a:p>
          <a:p>
            <a:r>
              <a:t>           A - Teorik eğitimler</a:t>
            </a:r>
          </a:p>
          <a:p>
            <a:r>
              <a:t>                        Sunum, kitap, video, medya</a:t>
            </a:r>
          </a:p>
          <a:p>
            <a:r>
              <a:t>            B- Pratik eğitim</a:t>
            </a:r>
          </a:p>
          <a:p>
            <a:r>
              <a:t>                         Dry Lab (Lap. eğitim kutusu)</a:t>
            </a:r>
          </a:p>
          <a:p>
            <a:r>
              <a:t>                          Wet Lab (Lap. domuz modeli)</a:t>
            </a:r>
          </a:p>
        </p:txBody>
      </p:sp>
      <p:pic>
        <p:nvPicPr>
          <p:cNvPr id="167" name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7800" y="2755900"/>
            <a:ext cx="2590800" cy="172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9400" y="6223000"/>
            <a:ext cx="2463800" cy="1803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8281" y="170989"/>
            <a:ext cx="3433044" cy="3870374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Shape 171"/>
          <p:cNvSpPr>
            <a:spLocks noGrp="1"/>
          </p:cNvSpPr>
          <p:nvPr>
            <p:ph type="title"/>
          </p:nvPr>
        </p:nvSpPr>
        <p:spPr>
          <a:xfrm>
            <a:off x="0" y="439660"/>
            <a:ext cx="11099800" cy="2159000"/>
          </a:xfrm>
          <a:prstGeom prst="rect">
            <a:avLst/>
          </a:prstGeom>
        </p:spPr>
        <p:txBody>
          <a:bodyPr>
            <a:normAutofit/>
          </a:bodyPr>
          <a:lstStyle>
            <a:lvl1pPr defTabSz="519937">
              <a:defRPr sz="7119"/>
            </a:lvl1pPr>
          </a:lstStyle>
          <a:p>
            <a:r>
              <a:rPr dirty="0" err="1">
                <a:solidFill>
                  <a:srgbClr val="FF0000"/>
                </a:solidFill>
              </a:rPr>
              <a:t>Laparoskop</a:t>
            </a:r>
            <a:r>
              <a:rPr lang="tr-TR" dirty="0">
                <a:solidFill>
                  <a:srgbClr val="FF0000"/>
                </a:solidFill>
              </a:rPr>
              <a:t>İK EĞİTİM</a:t>
            </a:r>
            <a:br>
              <a:rPr lang="tr-TR" dirty="0">
                <a:solidFill>
                  <a:srgbClr val="FF0000"/>
                </a:solidFill>
              </a:rPr>
            </a:br>
            <a:r>
              <a:rPr dirty="0">
                <a:solidFill>
                  <a:srgbClr val="FF0000"/>
                </a:solidFill>
              </a:rPr>
              <a:t>kursları</a:t>
            </a:r>
          </a:p>
        </p:txBody>
      </p:sp>
      <p:sp>
        <p:nvSpPr>
          <p:cNvPr id="172" name="Shape 17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defRPr b="1" i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1- Hands on training kursları (1-2 gün)…ilk adım</a:t>
            </a:r>
          </a:p>
          <a:p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2- Mini-fellowship eğitim programları (1 hafta)</a:t>
            </a:r>
          </a:p>
          <a:p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3- Uzun süreli fellowship eğitimi (3-24 ay)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455930" indent="1904" defTabSz="457200">
              <a:spcBef>
                <a:spcPts val="0"/>
              </a:spcBef>
              <a:buSzTx/>
              <a:buNone/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r>
              <a:t>Laparoskopinin ilk adımından sonra kendi kurumundaki var olan veya edinilecek laparoskopi cihazları ile ilk ameliyatlar............</a:t>
            </a:r>
          </a:p>
          <a:p>
            <a:pPr marL="455930" indent="1904" defTabSz="457200">
              <a:spcBef>
                <a:spcPts val="0"/>
              </a:spcBef>
              <a:buSzTx/>
              <a:buNone/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marL="455930" indent="1904" defTabSz="457200">
              <a:spcBef>
                <a:spcPts val="0"/>
              </a:spcBef>
              <a:buSzTx/>
              <a:buNone/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455930" indent="1904" defTabSz="457200">
              <a:spcBef>
                <a:spcPts val="0"/>
              </a:spcBef>
              <a:buSzTx/>
              <a:buNone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*Ekibin oluşturulması (cerrah-asistan-hemşire-personel)</a:t>
            </a:r>
          </a:p>
          <a:p>
            <a:pPr marL="455930" indent="1904" defTabSz="457200">
              <a:spcBef>
                <a:spcPts val="0"/>
              </a:spcBef>
              <a:buSzTx/>
              <a:buNone/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455930" indent="1904" defTabSz="457200">
              <a:spcBef>
                <a:spcPts val="0"/>
              </a:spcBef>
              <a:buSzTx/>
              <a:buNone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*Ekibe vakalar öncesi brifing verilmesi ve görev dağılımı</a:t>
            </a:r>
          </a:p>
          <a:p>
            <a:pPr marL="455930" indent="1904" defTabSz="457200">
              <a:spcBef>
                <a:spcPts val="0"/>
              </a:spcBef>
              <a:buSzTx/>
              <a:buNone/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455930" indent="1904" defTabSz="457200">
              <a:spcBef>
                <a:spcPts val="0"/>
              </a:spcBef>
              <a:buSzTx/>
              <a:buNone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*Optimal olgu seçimi</a:t>
            </a:r>
          </a:p>
          <a:p>
            <a:pPr marL="455930" indent="1904" defTabSz="457200">
              <a:spcBef>
                <a:spcPts val="0"/>
              </a:spcBef>
              <a:buSzTx/>
              <a:buNone/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455930" indent="1904" defTabSz="457200">
              <a:spcBef>
                <a:spcPts val="0"/>
              </a:spcBef>
              <a:buSzTx/>
              <a:buNone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*İlk vakalarda mentorun ekibe katılarak yol göstermesi</a:t>
            </a:r>
          </a:p>
          <a:p>
            <a:pPr marL="455930" indent="1904" defTabSz="457200">
              <a:spcBef>
                <a:spcPts val="0"/>
              </a:spcBef>
              <a:buSzTx/>
              <a:buNone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 (fine tuning) 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defRPr sz="3000" b="1">
                <a:latin typeface="Arial"/>
                <a:ea typeface="Arial"/>
                <a:cs typeface="Arial"/>
                <a:sym typeface="Arial"/>
              </a:defRPr>
            </a:pPr>
            <a:r>
              <a:t>5 günlük laparoskopi eğitimi sonrasi performans</a:t>
            </a:r>
            <a:br/>
            <a:r>
              <a:rPr b="0"/>
              <a:t>(University of California, Irvine)</a:t>
            </a:r>
          </a:p>
        </p:txBody>
      </p:sp>
      <p:sp>
        <p:nvSpPr>
          <p:cNvPr id="181" name="Shape 18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82" name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550" y="2755900"/>
            <a:ext cx="9507771" cy="46437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457200">
              <a:defRPr sz="3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Standardize edilmiş ve etkinliği kanıtlanmış laparoskopi  kursları ile temel ve ileri  laparoskopi eğitiminin verilmesi amacı ile grubumuz kurulmuştur </a:t>
            </a:r>
          </a:p>
        </p:txBody>
      </p:sp>
      <p:sp>
        <p:nvSpPr>
          <p:cNvPr id="188" name="Shape 18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TÜRKÜROLAP grubu 2005 yılında Prof. Dr. Yaşar Özgök tarafından Ankara’da kurulmuştur. </a:t>
            </a:r>
          </a:p>
          <a:p>
            <a:r>
              <a:t>Grup gönüllü ürologlardan oluşmaktadır.</a:t>
            </a:r>
          </a:p>
          <a:p>
            <a:r>
              <a:t>Amacı hiçbir şekilde çıkar amacı gütmeden (politik veya ekonomik bir beklenti amaç yoktur) laparoskopik üroloji eğitiminin üroloji uzman-asistanlarına-üroloji ameliyat hemşirelerine verilmesidir 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/>
          </p:cNvSpPr>
          <p:nvPr>
            <p:ph type="body" idx="1"/>
          </p:nvPr>
        </p:nvSpPr>
        <p:spPr>
          <a:xfrm>
            <a:off x="4063427" y="-361950"/>
            <a:ext cx="7179718" cy="6286500"/>
          </a:xfrm>
          <a:prstGeom prst="rect">
            <a:avLst/>
          </a:prstGeom>
        </p:spPr>
        <p:txBody>
          <a:bodyPr/>
          <a:lstStyle/>
          <a:p>
            <a:endParaRPr lang="tr-TR" dirty="0"/>
          </a:p>
          <a:p>
            <a:endParaRPr lang="en-TR" dirty="0"/>
          </a:p>
          <a:p>
            <a:endParaRPr lang="en-TR" dirty="0"/>
          </a:p>
          <a:p>
            <a:r>
              <a:rPr dirty="0"/>
              <a:t>İlk </a:t>
            </a:r>
            <a:r>
              <a:rPr lang="tr-TR" dirty="0"/>
              <a:t>9</a:t>
            </a:r>
            <a:r>
              <a:rPr dirty="0"/>
              <a:t> kurs yurtiçinde düzenlenmiştir.</a:t>
            </a:r>
          </a:p>
          <a:p>
            <a:r>
              <a:rPr dirty="0"/>
              <a:t>Bu kurslara yurt dışından çalışma ortaklarımız çağırılmış ve ülkemizdeki ürologlara en basitten ileri düzeylere kadar laparoskopi eğitimleri verilmiştir. </a:t>
            </a:r>
          </a:p>
        </p:txBody>
      </p:sp>
      <p:pic>
        <p:nvPicPr>
          <p:cNvPr id="192" name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" y="0"/>
            <a:ext cx="4105593" cy="42306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0368" y="4418250"/>
            <a:ext cx="3158081" cy="42306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299" y="4293608"/>
            <a:ext cx="3178493" cy="44799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pasted-image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1909" y="50799"/>
            <a:ext cx="3175000" cy="2387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AEAFFC-0A4A-C795-3A9E-FE9F6181B5D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5615" y="4447169"/>
            <a:ext cx="3003572" cy="420171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/>
          </p:cNvSpPr>
          <p:nvPr>
            <p:ph type="body" idx="1"/>
          </p:nvPr>
        </p:nvSpPr>
        <p:spPr>
          <a:xfrm>
            <a:off x="1181100" y="1854200"/>
            <a:ext cx="11099800" cy="6286500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TÜRKÜROLAP&amp;ILRSA kurslarının diğer kurslara üstünlükleri “Sağlık Bakanlığı onaylı, Avrupa Üroloji Birliği (EBU), Avrupa üro-teknoloji birliği (ESUT) onayı, Türk Üroloji Mezuniyet sonrası eğitim (Post Graduate) Onaylarının olmasıdır</a:t>
            </a:r>
          </a:p>
        </p:txBody>
      </p:sp>
      <p:sp>
        <p:nvSpPr>
          <p:cNvPr id="199" name="Shape 199"/>
          <p:cNvSpPr/>
          <p:nvPr/>
        </p:nvSpPr>
        <p:spPr>
          <a:xfrm>
            <a:off x="5114290" y="8394699"/>
            <a:ext cx="3055621" cy="4699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u="sng">
                <a:solidFill>
                  <a:srgbClr val="FFFFFF"/>
                </a:solidFill>
                <a:hlinkClick r:id="rId3"/>
              </a:defRPr>
            </a:lvl1pPr>
          </a:lstStyle>
          <a:p>
            <a:pPr>
              <a:defRPr u="none"/>
            </a:pPr>
            <a:r>
              <a:rPr u="sng">
                <a:hlinkClick r:id="rId3"/>
              </a:rPr>
              <a:t>www.robotictimes.org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736" y="-4760"/>
            <a:ext cx="7612675" cy="8399459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Shape 202"/>
          <p:cNvSpPr/>
          <p:nvPr/>
        </p:nvSpPr>
        <p:spPr>
          <a:xfrm>
            <a:off x="5114290" y="8394699"/>
            <a:ext cx="3055621" cy="4699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u="sng">
                <a:solidFill>
                  <a:srgbClr val="FFFFFF"/>
                </a:solidFill>
                <a:hlinkClick r:id="rId4"/>
              </a:defRPr>
            </a:lvl1pPr>
          </a:lstStyle>
          <a:p>
            <a:pPr>
              <a:defRPr u="none"/>
            </a:pPr>
            <a:r>
              <a:rPr u="sng">
                <a:hlinkClick r:id="rId4"/>
              </a:rPr>
              <a:t>www.robotictimes.org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/>
          </p:cNvSpPr>
          <p:nvPr>
            <p:ph type="body" idx="1"/>
          </p:nvPr>
        </p:nvSpPr>
        <p:spPr>
          <a:xfrm>
            <a:off x="952500" y="1422400"/>
            <a:ext cx="11099800" cy="6286500"/>
          </a:xfrm>
          <a:prstGeom prst="rect">
            <a:avLst/>
          </a:prstGeom>
        </p:spPr>
        <p:txBody>
          <a:bodyPr/>
          <a:lstStyle/>
          <a:p>
            <a:r>
              <a:t>Ek olarak 4. kurstan itibaren üroloji laparoskopik cerrahi hemşireliği kursu da vermekteyiz. </a:t>
            </a:r>
          </a:p>
          <a:p>
            <a:r>
              <a:t>Ürolojik laparoskopik cerrahi bir takım işidir, kurslarımızda eğitim alan üroloji uzmanın kaliteli ve güvenli laparoskopi uygulayabilmesi ancak iyi bir takım eğitimi ile olabilmektedir.</a:t>
            </a:r>
          </a:p>
        </p:txBody>
      </p:sp>
      <p:sp>
        <p:nvSpPr>
          <p:cNvPr id="205" name="Shape 205"/>
          <p:cNvSpPr/>
          <p:nvPr/>
        </p:nvSpPr>
        <p:spPr>
          <a:xfrm>
            <a:off x="5114290" y="8394699"/>
            <a:ext cx="3055621" cy="4699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u="sng">
                <a:solidFill>
                  <a:srgbClr val="FFFFFF"/>
                </a:solidFill>
                <a:hlinkClick r:id="rId3"/>
              </a:defRPr>
            </a:lvl1pPr>
          </a:lstStyle>
          <a:p>
            <a:pPr>
              <a:defRPr u="none"/>
            </a:pPr>
            <a:r>
              <a:rPr u="sng">
                <a:hlinkClick r:id="rId3"/>
              </a:rPr>
              <a:t>www.robotictimes.org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/>
          </p:cNvSpPr>
          <p:nvPr>
            <p:ph type="body" idx="1"/>
          </p:nvPr>
        </p:nvSpPr>
        <p:spPr>
          <a:xfrm>
            <a:off x="1092200" y="1460500"/>
            <a:ext cx="11099800" cy="6286500"/>
          </a:xfrm>
          <a:prstGeom prst="rect">
            <a:avLst/>
          </a:prstGeom>
        </p:spPr>
        <p:txBody>
          <a:bodyPr/>
          <a:lstStyle/>
          <a:p>
            <a:r>
              <a:rPr dirty="0"/>
              <a:t>2012 </a:t>
            </a:r>
            <a:r>
              <a:rPr dirty="0" err="1"/>
              <a:t>yılından</a:t>
            </a:r>
            <a:r>
              <a:rPr dirty="0"/>
              <a:t> </a:t>
            </a:r>
            <a:r>
              <a:rPr dirty="0" err="1"/>
              <a:t>itibaren</a:t>
            </a:r>
            <a:r>
              <a:rPr dirty="0"/>
              <a:t> </a:t>
            </a:r>
            <a:r>
              <a:rPr dirty="0" err="1"/>
              <a:t>laparoskopi</a:t>
            </a:r>
            <a:r>
              <a:rPr dirty="0"/>
              <a:t> </a:t>
            </a:r>
            <a:r>
              <a:rPr dirty="0" err="1"/>
              <a:t>kurslarımıza</a:t>
            </a:r>
            <a:r>
              <a:rPr dirty="0"/>
              <a:t> </a:t>
            </a:r>
            <a:r>
              <a:rPr dirty="0" err="1"/>
              <a:t>robotik</a:t>
            </a:r>
            <a:r>
              <a:rPr dirty="0"/>
              <a:t> </a:t>
            </a:r>
            <a:r>
              <a:rPr dirty="0" err="1"/>
              <a:t>cerrahi</a:t>
            </a:r>
            <a:r>
              <a:rPr dirty="0"/>
              <a:t> </a:t>
            </a:r>
            <a:r>
              <a:rPr dirty="0" err="1"/>
              <a:t>eğitimlerini</a:t>
            </a:r>
            <a:r>
              <a:rPr dirty="0"/>
              <a:t> de </a:t>
            </a:r>
            <a:r>
              <a:rPr dirty="0" err="1"/>
              <a:t>ekledik</a:t>
            </a:r>
            <a:r>
              <a:rPr dirty="0"/>
              <a:t>. (2 </a:t>
            </a:r>
            <a:r>
              <a:rPr dirty="0" err="1"/>
              <a:t>robotik</a:t>
            </a:r>
            <a:r>
              <a:rPr dirty="0"/>
              <a:t> </a:t>
            </a:r>
            <a:r>
              <a:rPr dirty="0" err="1"/>
              <a:t>eğitim</a:t>
            </a:r>
            <a:r>
              <a:rPr dirty="0"/>
              <a:t> </a:t>
            </a:r>
            <a:r>
              <a:rPr dirty="0" err="1"/>
              <a:t>kursu</a:t>
            </a:r>
            <a:r>
              <a:rPr dirty="0"/>
              <a:t> </a:t>
            </a:r>
            <a:r>
              <a:rPr dirty="0" err="1"/>
              <a:t>ve</a:t>
            </a:r>
            <a:r>
              <a:rPr dirty="0"/>
              <a:t> 4 </a:t>
            </a:r>
            <a:r>
              <a:rPr dirty="0" err="1"/>
              <a:t>uluslarası</a:t>
            </a:r>
            <a:r>
              <a:rPr dirty="0"/>
              <a:t> </a:t>
            </a:r>
            <a:r>
              <a:rPr dirty="0" err="1"/>
              <a:t>laparoskopi&amp;robotik</a:t>
            </a:r>
            <a:r>
              <a:rPr dirty="0"/>
              <a:t> </a:t>
            </a:r>
            <a:r>
              <a:rPr dirty="0" err="1"/>
              <a:t>cerrahi</a:t>
            </a:r>
            <a:r>
              <a:rPr dirty="0"/>
              <a:t> </a:t>
            </a:r>
            <a:r>
              <a:rPr dirty="0" err="1"/>
              <a:t>eğitimi</a:t>
            </a:r>
            <a:r>
              <a:rPr dirty="0"/>
              <a:t> </a:t>
            </a:r>
            <a:r>
              <a:rPr dirty="0" err="1"/>
              <a:t>yaptık</a:t>
            </a:r>
            <a:r>
              <a:rPr dirty="0"/>
              <a:t>; </a:t>
            </a:r>
            <a:r>
              <a:rPr dirty="0" err="1"/>
              <a:t>toplamda</a:t>
            </a:r>
            <a:r>
              <a:rPr dirty="0"/>
              <a:t> 6 </a:t>
            </a:r>
            <a:r>
              <a:rPr dirty="0" err="1"/>
              <a:t>robotik</a:t>
            </a:r>
            <a:r>
              <a:rPr dirty="0"/>
              <a:t> </a:t>
            </a:r>
            <a:r>
              <a:rPr dirty="0" err="1"/>
              <a:t>eğitim</a:t>
            </a:r>
            <a:r>
              <a:rPr dirty="0"/>
              <a:t>)</a:t>
            </a:r>
          </a:p>
          <a:p>
            <a:r>
              <a:rPr dirty="0"/>
              <a:t>2013 </a:t>
            </a:r>
            <a:r>
              <a:rPr dirty="0" err="1"/>
              <a:t>yılında</a:t>
            </a:r>
            <a:r>
              <a:rPr dirty="0"/>
              <a:t> </a:t>
            </a:r>
            <a:r>
              <a:rPr dirty="0" err="1"/>
              <a:t>daha</a:t>
            </a:r>
            <a:r>
              <a:rPr dirty="0"/>
              <a:t> </a:t>
            </a:r>
            <a:r>
              <a:rPr dirty="0" err="1"/>
              <a:t>etkin</a:t>
            </a:r>
            <a:r>
              <a:rPr dirty="0"/>
              <a:t> </a:t>
            </a:r>
            <a:r>
              <a:rPr dirty="0" err="1"/>
              <a:t>uluslararası</a:t>
            </a:r>
            <a:r>
              <a:rPr dirty="0"/>
              <a:t> </a:t>
            </a:r>
            <a:r>
              <a:rPr dirty="0" err="1"/>
              <a:t>laparoskopi</a:t>
            </a:r>
            <a:r>
              <a:rPr dirty="0"/>
              <a:t> </a:t>
            </a:r>
            <a:r>
              <a:rPr dirty="0" err="1"/>
              <a:t>eğitimi</a:t>
            </a:r>
            <a:r>
              <a:rPr dirty="0"/>
              <a:t> </a:t>
            </a:r>
            <a:r>
              <a:rPr dirty="0" err="1"/>
              <a:t>için</a:t>
            </a:r>
            <a:r>
              <a:rPr dirty="0"/>
              <a:t> </a:t>
            </a:r>
            <a:r>
              <a:rPr lang="tr-TR" dirty="0"/>
              <a:t>ILRSA  </a:t>
            </a:r>
            <a:r>
              <a:rPr dirty="0"/>
              <a:t>“International </a:t>
            </a:r>
            <a:r>
              <a:rPr dirty="0" err="1"/>
              <a:t>laparoscopy&amp;robotic</a:t>
            </a:r>
            <a:r>
              <a:rPr dirty="0"/>
              <a:t> surgery </a:t>
            </a:r>
            <a:r>
              <a:rPr dirty="0" err="1"/>
              <a:t>Association”i</a:t>
            </a:r>
            <a:r>
              <a:rPr dirty="0"/>
              <a:t> </a:t>
            </a:r>
            <a:r>
              <a:rPr dirty="0" err="1"/>
              <a:t>kurduk</a:t>
            </a:r>
            <a:r>
              <a:rPr dirty="0"/>
              <a:t>. </a:t>
            </a:r>
          </a:p>
          <a:p>
            <a:r>
              <a:rPr dirty="0" err="1"/>
              <a:t>Asıl</a:t>
            </a:r>
            <a:r>
              <a:rPr dirty="0"/>
              <a:t> </a:t>
            </a:r>
            <a:r>
              <a:rPr dirty="0" err="1"/>
              <a:t>gayemiz</a:t>
            </a:r>
            <a:r>
              <a:rPr dirty="0"/>
              <a:t> </a:t>
            </a:r>
            <a:r>
              <a:rPr dirty="0" err="1"/>
              <a:t>uluslararası</a:t>
            </a:r>
            <a:r>
              <a:rPr dirty="0"/>
              <a:t> </a:t>
            </a:r>
            <a:r>
              <a:rPr dirty="0" err="1"/>
              <a:t>alanda</a:t>
            </a:r>
            <a:r>
              <a:rPr dirty="0"/>
              <a:t> da </a:t>
            </a:r>
            <a:r>
              <a:rPr dirty="0" err="1"/>
              <a:t>daha</a:t>
            </a:r>
            <a:r>
              <a:rPr dirty="0"/>
              <a:t> </a:t>
            </a:r>
            <a:r>
              <a:rPr dirty="0" err="1"/>
              <a:t>çok</a:t>
            </a:r>
            <a:r>
              <a:rPr dirty="0"/>
              <a:t> </a:t>
            </a:r>
            <a:r>
              <a:rPr dirty="0" err="1"/>
              <a:t>üroloji</a:t>
            </a:r>
            <a:r>
              <a:rPr dirty="0"/>
              <a:t> </a:t>
            </a:r>
            <a:r>
              <a:rPr dirty="0" err="1"/>
              <a:t>uzmanına</a:t>
            </a:r>
            <a:r>
              <a:rPr dirty="0"/>
              <a:t> </a:t>
            </a:r>
            <a:r>
              <a:rPr dirty="0" err="1"/>
              <a:t>ulaşabilmektir</a:t>
            </a:r>
            <a:r>
              <a:rPr dirty="0"/>
              <a:t>.</a:t>
            </a:r>
          </a:p>
        </p:txBody>
      </p:sp>
      <p:sp>
        <p:nvSpPr>
          <p:cNvPr id="212" name="Shape 212"/>
          <p:cNvSpPr/>
          <p:nvPr/>
        </p:nvSpPr>
        <p:spPr>
          <a:xfrm>
            <a:off x="5114290" y="8394699"/>
            <a:ext cx="3055621" cy="4699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u="sng">
                <a:solidFill>
                  <a:srgbClr val="FFFFFF"/>
                </a:solidFill>
                <a:hlinkClick r:id="rId3"/>
              </a:defRPr>
            </a:lvl1pPr>
          </a:lstStyle>
          <a:p>
            <a:pPr>
              <a:defRPr u="none"/>
            </a:pPr>
            <a:r>
              <a:rPr u="sng">
                <a:hlinkClick r:id="rId3"/>
              </a:rPr>
              <a:t>www.robotictimes.org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Laparoskop</a:t>
            </a:r>
            <a:r>
              <a:rPr lang="tr-TR" dirty="0"/>
              <a:t>İK</a:t>
            </a:r>
            <a:r>
              <a:rPr dirty="0"/>
              <a:t> </a:t>
            </a:r>
            <a:r>
              <a:rPr dirty="0" err="1"/>
              <a:t>cerrah</a:t>
            </a:r>
            <a:r>
              <a:rPr lang="tr-TR" dirty="0"/>
              <a:t>İ</a:t>
            </a:r>
            <a:endParaRPr dirty="0"/>
          </a:p>
        </p:txBody>
      </p:sp>
      <p:sp>
        <p:nvSpPr>
          <p:cNvPr id="128" name="Shape 12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Laparoskopi, hedeflenen organlara ulaşmak amacı ile karın içerisini karbondioksit gazı ile doldurarak bir kamera vasıtası ile operasyonların yapılmasıdır.</a:t>
            </a:r>
          </a:p>
          <a:p>
            <a:r>
              <a:rPr dirty="0"/>
              <a:t>Adeta anahtar deliği cerrahisidir. 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/>
          </p:cNvSpPr>
          <p:nvPr>
            <p:ph type="body" idx="1"/>
          </p:nvPr>
        </p:nvSpPr>
        <p:spPr>
          <a:xfrm>
            <a:off x="952500" y="1435100"/>
            <a:ext cx="11099800" cy="6286500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Dernek</a:t>
            </a:r>
            <a:r>
              <a:rPr dirty="0"/>
              <a:t> </a:t>
            </a:r>
            <a:r>
              <a:rPr dirty="0" err="1"/>
              <a:t>sitemiz</a:t>
            </a:r>
            <a:r>
              <a:rPr dirty="0"/>
              <a:t> </a:t>
            </a:r>
            <a:r>
              <a:rPr u="sng" dirty="0">
                <a:hlinkClick r:id="rId2"/>
              </a:rPr>
              <a:t>www.</a:t>
            </a:r>
            <a:r>
              <a:rPr lang="tr-TR" u="sng" dirty="0">
                <a:hlinkClick r:id="rId2"/>
              </a:rPr>
              <a:t>turkurolap.net</a:t>
            </a:r>
            <a:endParaRPr u="sng" dirty="0">
              <a:hlinkClick r:id="rId2"/>
            </a:endParaRPr>
          </a:p>
          <a:p>
            <a:r>
              <a:rPr dirty="0" err="1"/>
              <a:t>Geçmiş</a:t>
            </a:r>
            <a:r>
              <a:rPr dirty="0"/>
              <a:t> </a:t>
            </a:r>
            <a:r>
              <a:rPr dirty="0" err="1"/>
              <a:t>toplantılar</a:t>
            </a:r>
            <a:r>
              <a:rPr dirty="0"/>
              <a:t> int</a:t>
            </a:r>
            <a:r>
              <a:rPr lang="tr-TR"/>
              <a:t>e</a:t>
            </a:r>
            <a:r>
              <a:t>rnet</a:t>
            </a:r>
            <a:r>
              <a:rPr dirty="0"/>
              <a:t> </a:t>
            </a:r>
            <a:r>
              <a:rPr dirty="0" err="1"/>
              <a:t>sitemizde</a:t>
            </a:r>
            <a:r>
              <a:rPr dirty="0"/>
              <a:t> Past laparoscopy meetings </a:t>
            </a:r>
            <a:r>
              <a:rPr dirty="0" err="1"/>
              <a:t>sekmesi</a:t>
            </a:r>
            <a:r>
              <a:rPr dirty="0"/>
              <a:t> </a:t>
            </a:r>
            <a:r>
              <a:rPr dirty="0" err="1"/>
              <a:t>altındadır</a:t>
            </a:r>
            <a:r>
              <a:rPr dirty="0"/>
              <a:t>.</a:t>
            </a:r>
          </a:p>
          <a:p>
            <a:r>
              <a:rPr dirty="0" err="1"/>
              <a:t>Sosyal</a:t>
            </a:r>
            <a:r>
              <a:rPr dirty="0"/>
              <a:t> </a:t>
            </a:r>
            <a:r>
              <a:rPr dirty="0" err="1"/>
              <a:t>medyada</a:t>
            </a:r>
            <a:r>
              <a:rPr dirty="0"/>
              <a:t> </a:t>
            </a:r>
            <a:r>
              <a:rPr dirty="0" err="1"/>
              <a:t>facebook</a:t>
            </a:r>
            <a:r>
              <a:rPr dirty="0"/>
              <a:t> (International </a:t>
            </a:r>
            <a:r>
              <a:rPr dirty="0" err="1"/>
              <a:t>laparoscopic&amp;robotic</a:t>
            </a:r>
            <a:r>
              <a:rPr dirty="0"/>
              <a:t> surgery Association; </a:t>
            </a:r>
            <a:r>
              <a:rPr dirty="0" err="1"/>
              <a:t>kapalı</a:t>
            </a:r>
            <a:r>
              <a:rPr dirty="0"/>
              <a:t> </a:t>
            </a:r>
            <a:r>
              <a:rPr dirty="0" err="1"/>
              <a:t>grup</a:t>
            </a:r>
            <a:r>
              <a:rPr dirty="0"/>
              <a:t>) </a:t>
            </a:r>
            <a:r>
              <a:rPr dirty="0" err="1"/>
              <a:t>ve</a:t>
            </a:r>
            <a:r>
              <a:rPr dirty="0"/>
              <a:t> Twitter (@ILRSA2) </a:t>
            </a:r>
            <a:r>
              <a:rPr dirty="0" err="1"/>
              <a:t>ile</a:t>
            </a:r>
            <a:r>
              <a:rPr dirty="0"/>
              <a:t> </a:t>
            </a:r>
            <a:r>
              <a:rPr dirty="0" err="1"/>
              <a:t>takipçi</a:t>
            </a:r>
            <a:r>
              <a:rPr dirty="0"/>
              <a:t> </a:t>
            </a:r>
            <a:r>
              <a:rPr dirty="0" err="1"/>
              <a:t>sayımız</a:t>
            </a:r>
            <a:r>
              <a:rPr dirty="0"/>
              <a:t> </a:t>
            </a:r>
            <a:r>
              <a:rPr lang="tr-TR" dirty="0"/>
              <a:t>20</a:t>
            </a:r>
            <a:r>
              <a:rPr dirty="0"/>
              <a:t>00 </a:t>
            </a:r>
            <a:r>
              <a:rPr dirty="0" err="1"/>
              <a:t>üzerindedir</a:t>
            </a:r>
            <a:r>
              <a:rPr dirty="0"/>
              <a:t>. </a:t>
            </a:r>
          </a:p>
        </p:txBody>
      </p:sp>
      <p:sp>
        <p:nvSpPr>
          <p:cNvPr id="219" name="Shape 219"/>
          <p:cNvSpPr/>
          <p:nvPr/>
        </p:nvSpPr>
        <p:spPr>
          <a:xfrm>
            <a:off x="5114290" y="8394699"/>
            <a:ext cx="3055621" cy="4699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u="sng">
                <a:solidFill>
                  <a:srgbClr val="FFFFFF"/>
                </a:solidFill>
                <a:hlinkClick r:id="rId2"/>
              </a:defRPr>
            </a:lvl1pPr>
          </a:lstStyle>
          <a:p>
            <a:pPr>
              <a:defRPr u="none"/>
            </a:pPr>
            <a:r>
              <a:rPr u="sng">
                <a:hlinkClick r:id="rId2"/>
              </a:rPr>
              <a:t>www.robotictimes.org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/>
          </p:cNvSpPr>
          <p:nvPr>
            <p:ph type="body" idx="1"/>
          </p:nvPr>
        </p:nvSpPr>
        <p:spPr>
          <a:xfrm>
            <a:off x="1181100" y="1733550"/>
            <a:ext cx="11099800" cy="62865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dirty="0"/>
          </a:p>
          <a:p>
            <a:pPr>
              <a:defRPr b="1" i="1" u="sng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Kısa</a:t>
            </a:r>
            <a:r>
              <a:rPr dirty="0"/>
              <a:t> </a:t>
            </a:r>
            <a:r>
              <a:rPr dirty="0" err="1"/>
              <a:t>süreli</a:t>
            </a:r>
            <a:r>
              <a:rPr dirty="0"/>
              <a:t> </a:t>
            </a:r>
            <a:r>
              <a:rPr dirty="0" err="1"/>
              <a:t>kurslarda</a:t>
            </a:r>
            <a:r>
              <a:rPr dirty="0"/>
              <a:t> </a:t>
            </a:r>
            <a:r>
              <a:rPr dirty="0" err="1"/>
              <a:t>alınan</a:t>
            </a:r>
            <a:r>
              <a:rPr dirty="0"/>
              <a:t> </a:t>
            </a:r>
            <a:r>
              <a:rPr dirty="0" err="1"/>
              <a:t>eğitimlerin</a:t>
            </a:r>
            <a:r>
              <a:rPr dirty="0"/>
              <a:t> </a:t>
            </a:r>
            <a:r>
              <a:rPr dirty="0" err="1"/>
              <a:t>laparoskopik</a:t>
            </a:r>
            <a:r>
              <a:rPr dirty="0"/>
              <a:t> </a:t>
            </a:r>
            <a:r>
              <a:rPr dirty="0" err="1"/>
              <a:t>üroloji</a:t>
            </a:r>
            <a:r>
              <a:rPr dirty="0"/>
              <a:t> </a:t>
            </a:r>
            <a:r>
              <a:rPr dirty="0" err="1"/>
              <a:t>için</a:t>
            </a:r>
            <a:r>
              <a:rPr dirty="0"/>
              <a:t> </a:t>
            </a:r>
            <a:r>
              <a:rPr dirty="0" err="1"/>
              <a:t>başlangıçtan</a:t>
            </a:r>
            <a:r>
              <a:rPr dirty="0"/>
              <a:t> </a:t>
            </a:r>
            <a:r>
              <a:rPr dirty="0" err="1"/>
              <a:t>ötesini</a:t>
            </a:r>
            <a:r>
              <a:rPr dirty="0"/>
              <a:t> </a:t>
            </a:r>
            <a:r>
              <a:rPr dirty="0" err="1"/>
              <a:t>sunduğu</a:t>
            </a:r>
            <a:r>
              <a:rPr dirty="0"/>
              <a:t> </a:t>
            </a:r>
            <a:r>
              <a:rPr dirty="0" err="1"/>
              <a:t>açıktır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/>
          </p:cNvSpPr>
          <p:nvPr>
            <p:ph type="title"/>
          </p:nvPr>
        </p:nvSpPr>
        <p:spPr>
          <a:xfrm>
            <a:off x="1438573" y="234547"/>
            <a:ext cx="9345910" cy="2381935"/>
          </a:xfrm>
          <a:prstGeom prst="rect">
            <a:avLst/>
          </a:prstGeom>
        </p:spPr>
        <p:txBody>
          <a:bodyPr>
            <a:normAutofit/>
          </a:bodyPr>
          <a:lstStyle>
            <a:lvl1pPr defTabSz="449833">
              <a:defRPr sz="6160"/>
            </a:lvl1pPr>
          </a:lstStyle>
          <a:p>
            <a:r>
              <a:rPr sz="4800" dirty="0" err="1"/>
              <a:t>Örnek</a:t>
            </a:r>
            <a:r>
              <a:rPr sz="4800" dirty="0"/>
              <a:t> Program; 36. </a:t>
            </a:r>
            <a:r>
              <a:rPr sz="4800" dirty="0" err="1"/>
              <a:t>Kurs</a:t>
            </a:r>
            <a:r>
              <a:rPr sz="4800" dirty="0"/>
              <a:t> At</a:t>
            </a:r>
            <a:r>
              <a:rPr lang="tr-TR" sz="4800" dirty="0"/>
              <a:t>İNA</a:t>
            </a:r>
            <a:r>
              <a:rPr sz="4800" dirty="0"/>
              <a:t>-</a:t>
            </a:r>
            <a:r>
              <a:rPr sz="4800" dirty="0" err="1"/>
              <a:t>Yuna</a:t>
            </a:r>
            <a:r>
              <a:rPr lang="tr-TR" sz="4800" dirty="0"/>
              <a:t>NİSTAN</a:t>
            </a:r>
            <a:r>
              <a:rPr sz="4800" dirty="0"/>
              <a:t>/</a:t>
            </a:r>
            <a:r>
              <a:rPr sz="4800" dirty="0" err="1"/>
              <a:t>Temmuz</a:t>
            </a:r>
            <a:r>
              <a:rPr sz="4800" dirty="0"/>
              <a:t>, 2016</a:t>
            </a:r>
          </a:p>
        </p:txBody>
      </p:sp>
      <p:sp>
        <p:nvSpPr>
          <p:cNvPr id="232" name="Shape 232"/>
          <p:cNvSpPr/>
          <p:nvPr/>
        </p:nvSpPr>
        <p:spPr>
          <a:xfrm>
            <a:off x="6508699" y="1327150"/>
            <a:ext cx="24140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 </a:t>
            </a:r>
          </a:p>
        </p:txBody>
      </p:sp>
      <p:sp>
        <p:nvSpPr>
          <p:cNvPr id="233" name="Shape 233"/>
          <p:cNvSpPr/>
          <p:nvPr/>
        </p:nvSpPr>
        <p:spPr>
          <a:xfrm>
            <a:off x="6508699" y="5549900"/>
            <a:ext cx="24140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 </a:t>
            </a:r>
          </a:p>
        </p:txBody>
      </p:sp>
      <p:pic>
        <p:nvPicPr>
          <p:cNvPr id="236" name="pasted-image.tif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2250" y="5996763"/>
            <a:ext cx="4034818" cy="29186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pasted-image.tif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7570" y="4584296"/>
            <a:ext cx="3071949" cy="2159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pasted-image.tif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3906" y="6698011"/>
            <a:ext cx="4034818" cy="28519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pasted-image.tif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296" y="3459788"/>
            <a:ext cx="3202954" cy="23819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pasted-image.tif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4241" y="3459788"/>
            <a:ext cx="2547648" cy="254764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pasted-image.tiff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8950" y="6412875"/>
            <a:ext cx="3487515" cy="2615637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Shape 242"/>
          <p:cNvSpPr/>
          <p:nvPr/>
        </p:nvSpPr>
        <p:spPr>
          <a:xfrm>
            <a:off x="10375900" y="8082756"/>
            <a:ext cx="408583" cy="375444"/>
          </a:xfrm>
          <a:prstGeom prst="ellipse">
            <a:avLst/>
          </a:prstGeom>
          <a:blipFill>
            <a:blip r:embed="rId8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/>
          </p:cNvSpPr>
          <p:nvPr>
            <p:ph type="body" idx="1"/>
          </p:nvPr>
        </p:nvSpPr>
        <p:spPr>
          <a:xfrm>
            <a:off x="952500" y="1733550"/>
            <a:ext cx="11099800" cy="62865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13384" indent="-413384" defTabSz="543305">
              <a:spcBef>
                <a:spcPts val="3900"/>
              </a:spcBef>
              <a:defRPr sz="3348"/>
            </a:pPr>
            <a:r>
              <a:rPr dirty="0" err="1"/>
              <a:t>Ekibimizin</a:t>
            </a:r>
            <a:r>
              <a:rPr dirty="0"/>
              <a:t> yurt </a:t>
            </a:r>
            <a:r>
              <a:rPr dirty="0" err="1"/>
              <a:t>dışındaki</a:t>
            </a:r>
            <a:r>
              <a:rPr dirty="0"/>
              <a:t> </a:t>
            </a:r>
            <a:r>
              <a:rPr dirty="0" err="1"/>
              <a:t>iş</a:t>
            </a:r>
            <a:r>
              <a:rPr dirty="0"/>
              <a:t> </a:t>
            </a:r>
            <a:r>
              <a:rPr dirty="0" err="1"/>
              <a:t>paydaşları</a:t>
            </a:r>
            <a:r>
              <a:rPr dirty="0"/>
              <a:t> </a:t>
            </a:r>
            <a:r>
              <a:rPr dirty="0" err="1"/>
              <a:t>ile</a:t>
            </a:r>
            <a:r>
              <a:rPr dirty="0"/>
              <a:t> </a:t>
            </a:r>
            <a:r>
              <a:rPr dirty="0" err="1"/>
              <a:t>etkin</a:t>
            </a:r>
            <a:r>
              <a:rPr dirty="0"/>
              <a:t> </a:t>
            </a:r>
            <a:r>
              <a:rPr dirty="0" err="1"/>
              <a:t>iletişimi</a:t>
            </a:r>
            <a:r>
              <a:rPr dirty="0"/>
              <a:t> </a:t>
            </a:r>
            <a:r>
              <a:rPr dirty="0" err="1"/>
              <a:t>eğitim-kurs</a:t>
            </a:r>
            <a:r>
              <a:rPr dirty="0"/>
              <a:t> </a:t>
            </a:r>
            <a:r>
              <a:rPr dirty="0" err="1"/>
              <a:t>programlarının</a:t>
            </a:r>
            <a:r>
              <a:rPr dirty="0"/>
              <a:t> </a:t>
            </a:r>
            <a:r>
              <a:rPr dirty="0" err="1"/>
              <a:t>kolayca</a:t>
            </a:r>
            <a:r>
              <a:rPr dirty="0"/>
              <a:t> organize </a:t>
            </a:r>
            <a:r>
              <a:rPr dirty="0" err="1"/>
              <a:t>edilmesini</a:t>
            </a:r>
            <a:r>
              <a:rPr dirty="0"/>
              <a:t> </a:t>
            </a:r>
            <a:r>
              <a:rPr dirty="0" err="1"/>
              <a:t>sağlayabilir</a:t>
            </a:r>
            <a:r>
              <a:rPr dirty="0"/>
              <a:t>.</a:t>
            </a:r>
          </a:p>
          <a:p>
            <a:pPr marL="413384" indent="-413384" defTabSz="543305">
              <a:spcBef>
                <a:spcPts val="3900"/>
              </a:spcBef>
              <a:defRPr sz="3348"/>
            </a:pPr>
            <a:r>
              <a:rPr dirty="0" err="1"/>
              <a:t>Ekibimizin</a:t>
            </a:r>
            <a:r>
              <a:rPr dirty="0"/>
              <a:t> </a:t>
            </a:r>
            <a:r>
              <a:rPr dirty="0" err="1"/>
              <a:t>bu</a:t>
            </a:r>
            <a:r>
              <a:rPr dirty="0"/>
              <a:t> </a:t>
            </a:r>
            <a:r>
              <a:rPr dirty="0" err="1"/>
              <a:t>konudaki</a:t>
            </a:r>
            <a:r>
              <a:rPr dirty="0"/>
              <a:t> </a:t>
            </a:r>
            <a:r>
              <a:rPr dirty="0" err="1"/>
              <a:t>tecrübesi</a:t>
            </a:r>
            <a:r>
              <a:rPr dirty="0"/>
              <a:t> </a:t>
            </a:r>
            <a:r>
              <a:rPr dirty="0" err="1"/>
              <a:t>oldukça</a:t>
            </a:r>
            <a:r>
              <a:rPr dirty="0"/>
              <a:t> </a:t>
            </a:r>
            <a:r>
              <a:rPr dirty="0" err="1"/>
              <a:t>yüksektir</a:t>
            </a:r>
            <a:r>
              <a:rPr dirty="0"/>
              <a:t>, </a:t>
            </a:r>
            <a:r>
              <a:rPr dirty="0" err="1"/>
              <a:t>şimdiye</a:t>
            </a:r>
            <a:r>
              <a:rPr dirty="0"/>
              <a:t> </a:t>
            </a:r>
            <a:r>
              <a:rPr dirty="0" err="1"/>
              <a:t>kadar</a:t>
            </a:r>
            <a:r>
              <a:rPr dirty="0"/>
              <a:t> </a:t>
            </a:r>
            <a:r>
              <a:rPr dirty="0" err="1"/>
              <a:t>toplam</a:t>
            </a:r>
            <a:r>
              <a:rPr dirty="0"/>
              <a:t> </a:t>
            </a:r>
            <a:r>
              <a:rPr lang="tr-TR" dirty="0"/>
              <a:t>54</a:t>
            </a:r>
            <a:r>
              <a:rPr dirty="0"/>
              <a:t> </a:t>
            </a:r>
            <a:r>
              <a:rPr dirty="0" err="1"/>
              <a:t>laparoskopi</a:t>
            </a:r>
            <a:r>
              <a:rPr dirty="0"/>
              <a:t> </a:t>
            </a:r>
            <a:r>
              <a:rPr dirty="0" err="1"/>
              <a:t>eğitim</a:t>
            </a:r>
            <a:r>
              <a:rPr dirty="0"/>
              <a:t> </a:t>
            </a:r>
            <a:r>
              <a:rPr dirty="0" err="1"/>
              <a:t>toplantısı</a:t>
            </a:r>
            <a:r>
              <a:rPr dirty="0"/>
              <a:t> </a:t>
            </a:r>
            <a:r>
              <a:rPr dirty="0" err="1"/>
              <a:t>düzenledik</a:t>
            </a:r>
            <a:r>
              <a:rPr dirty="0"/>
              <a:t>. </a:t>
            </a:r>
          </a:p>
          <a:p>
            <a:pPr marL="413384" indent="-413384" defTabSz="543305">
              <a:spcBef>
                <a:spcPts val="3900"/>
              </a:spcBef>
              <a:defRPr sz="3348"/>
            </a:pPr>
            <a:endParaRPr dirty="0"/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08254">
              <a:defRPr sz="6960"/>
            </a:pPr>
            <a:endParaRPr/>
          </a:p>
        </p:txBody>
      </p:sp>
      <p:sp>
        <p:nvSpPr>
          <p:cNvPr id="249" name="Shape 24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50" name="pasted-imag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0" y="3187700"/>
            <a:ext cx="8128000" cy="3378200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Shape 251"/>
          <p:cNvSpPr/>
          <p:nvPr/>
        </p:nvSpPr>
        <p:spPr>
          <a:xfrm>
            <a:off x="5114290" y="8394699"/>
            <a:ext cx="3055621" cy="4699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u="sng">
                <a:solidFill>
                  <a:srgbClr val="FFFFFF"/>
                </a:solidFill>
                <a:hlinkClick r:id="rId4"/>
              </a:defRPr>
            </a:lvl1pPr>
          </a:lstStyle>
          <a:p>
            <a:pPr>
              <a:defRPr u="none"/>
            </a:pPr>
            <a:r>
              <a:rPr u="sng">
                <a:hlinkClick r:id="rId4"/>
              </a:rPr>
              <a:t>www.robotictimes.org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/>
          </p:cNvSpPr>
          <p:nvPr>
            <p:ph type="body" idx="1"/>
          </p:nvPr>
        </p:nvSpPr>
        <p:spPr>
          <a:xfrm>
            <a:off x="3899272" y="1873250"/>
            <a:ext cx="5206256" cy="6286500"/>
          </a:xfrm>
          <a:prstGeom prst="rect">
            <a:avLst/>
          </a:prstGeom>
        </p:spPr>
        <p:txBody>
          <a:bodyPr/>
          <a:lstStyle/>
          <a:p>
            <a:r>
              <a:t>Teşekkürler………..</a:t>
            </a:r>
          </a:p>
        </p:txBody>
      </p:sp>
      <p:pic>
        <p:nvPicPr>
          <p:cNvPr id="254" name="pasted-imag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0" y="317500"/>
            <a:ext cx="1981200" cy="1981200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Shape 255"/>
          <p:cNvSpPr/>
          <p:nvPr/>
        </p:nvSpPr>
        <p:spPr>
          <a:xfrm>
            <a:off x="5114290" y="8394699"/>
            <a:ext cx="3055621" cy="4699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u="sng">
                <a:solidFill>
                  <a:srgbClr val="FFFFFF"/>
                </a:solidFill>
                <a:hlinkClick r:id="rId4"/>
              </a:defRPr>
            </a:lvl1pPr>
          </a:lstStyle>
          <a:p>
            <a:pPr>
              <a:defRPr u="none"/>
            </a:pPr>
            <a:r>
              <a:rPr u="sng">
                <a:hlinkClick r:id="rId4"/>
              </a:rPr>
              <a:t>www.robotictimes.org</a:t>
            </a:r>
          </a:p>
        </p:txBody>
      </p:sp>
      <p:sp>
        <p:nvSpPr>
          <p:cNvPr id="256" name="Shape 256"/>
          <p:cNvSpPr/>
          <p:nvPr/>
        </p:nvSpPr>
        <p:spPr>
          <a:xfrm>
            <a:off x="8395258" y="7956549"/>
            <a:ext cx="4545484" cy="173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Doç. Dr. Yiğit AKIN</a:t>
            </a:r>
          </a:p>
          <a:p>
            <a:r>
              <a:rPr u="sng">
                <a:hlinkClick r:id="rId5"/>
              </a:rPr>
              <a:t>yigitakin@yahoo.com</a:t>
            </a:r>
          </a:p>
          <a:p>
            <a:r>
              <a:t>Tel: 05065334999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1E0C6-2B5C-C24A-90B4-6425A88EC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tr-TR" dirty="0" err="1"/>
              <a:t>Robotics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laparoscopic</a:t>
            </a:r>
            <a:r>
              <a:rPr lang="tr-TR" dirty="0"/>
              <a:t> </a:t>
            </a:r>
            <a:r>
              <a:rPr lang="tr-TR" dirty="0" err="1"/>
              <a:t>chalenging</a:t>
            </a:r>
            <a:r>
              <a:rPr lang="tr-TR" dirty="0"/>
              <a:t> </a:t>
            </a:r>
            <a:r>
              <a:rPr lang="tr-TR" dirty="0" err="1"/>
              <a:t>cases</a:t>
            </a:r>
            <a:endParaRPr lang="tr-TR" dirty="0"/>
          </a:p>
        </p:txBody>
      </p:sp>
      <p:pic>
        <p:nvPicPr>
          <p:cNvPr id="5" name="Complications or Laparoscop and Robotics.mp4">
            <a:hlinkClick r:id="" action="ppaction://media"/>
            <a:extLst>
              <a:ext uri="{FF2B5EF4-FFF2-40B4-BE49-F238E27FC236}">
                <a16:creationId xmlns:a16="http://schemas.microsoft.com/office/drawing/2014/main" id="{49A31851-8461-0FF6-0476-59CF24EBBA1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98521" y="3369733"/>
            <a:ext cx="6541346" cy="367961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tr-TR" dirty="0" err="1"/>
              <a:t>Robotİ</a:t>
            </a:r>
            <a:r>
              <a:rPr dirty="0"/>
              <a:t>k </a:t>
            </a:r>
            <a:r>
              <a:rPr dirty="0" err="1"/>
              <a:t>cerrah</a:t>
            </a:r>
            <a:r>
              <a:rPr lang="tr-TR" dirty="0"/>
              <a:t>İ</a:t>
            </a:r>
            <a:endParaRPr dirty="0"/>
          </a:p>
        </p:txBody>
      </p:sp>
      <p:sp>
        <p:nvSpPr>
          <p:cNvPr id="128" name="Shape 12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Laparoskopi</a:t>
            </a:r>
            <a:r>
              <a:rPr lang="tr-TR" dirty="0"/>
              <a:t> cerrahinin Robotik kollar yardımıyla 3 boyutlu yapılmasıdır. </a:t>
            </a:r>
          </a:p>
          <a:p>
            <a:r>
              <a:rPr lang="tr-TR" dirty="0"/>
              <a:t>Bu da </a:t>
            </a:r>
            <a:r>
              <a:rPr dirty="0"/>
              <a:t>Adeta anahtar deliği cerrahisidir. </a:t>
            </a:r>
          </a:p>
        </p:txBody>
      </p:sp>
    </p:spTree>
    <p:extLst>
      <p:ext uri="{BB962C8B-B14F-4D97-AF65-F5344CB8AC3E}">
        <p14:creationId xmlns:p14="http://schemas.microsoft.com/office/powerpoint/2010/main" val="416677702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G_7901.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440" y="2705100"/>
            <a:ext cx="8128001" cy="609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Shape 132"/>
          <p:cNvSpPr/>
          <p:nvPr/>
        </p:nvSpPr>
        <p:spPr>
          <a:xfrm>
            <a:off x="2438400" y="539750"/>
            <a:ext cx="127000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200">
                <a:solidFill>
                  <a:srgbClr val="444444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  <a:p>
            <a:pPr algn="l" defTabSz="457200">
              <a:defRPr sz="1200">
                <a:solidFill>
                  <a:srgbClr val="0000EE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  <a:p>
            <a:pPr algn="l" defTabSz="457200">
              <a:defRPr sz="1200">
                <a:solidFill>
                  <a:srgbClr val="0000EE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133" name="Shape 133"/>
          <p:cNvSpPr/>
          <p:nvPr/>
        </p:nvSpPr>
        <p:spPr>
          <a:xfrm>
            <a:off x="6388100" y="7346950"/>
            <a:ext cx="783481" cy="777627"/>
          </a:xfrm>
          <a:prstGeom prst="ellipse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34" name="Shape 134"/>
          <p:cNvSpPr/>
          <p:nvPr/>
        </p:nvSpPr>
        <p:spPr>
          <a:xfrm flipH="1">
            <a:off x="4183261" y="1930831"/>
            <a:ext cx="1332474" cy="1332474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35" name="Shape 135"/>
          <p:cNvSpPr/>
          <p:nvPr/>
        </p:nvSpPr>
        <p:spPr>
          <a:xfrm>
            <a:off x="7327899" y="1943100"/>
            <a:ext cx="772149" cy="1657350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36" name="Shape 136"/>
          <p:cNvSpPr/>
          <p:nvPr/>
        </p:nvSpPr>
        <p:spPr>
          <a:xfrm flipH="1">
            <a:off x="5549219" y="1840507"/>
            <a:ext cx="1013940" cy="2191743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37" name="Shape 137"/>
          <p:cNvSpPr/>
          <p:nvPr/>
        </p:nvSpPr>
        <p:spPr>
          <a:xfrm>
            <a:off x="5617714" y="1200150"/>
            <a:ext cx="201945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Cerrahlar</a:t>
            </a:r>
          </a:p>
        </p:txBody>
      </p:sp>
      <p:sp>
        <p:nvSpPr>
          <p:cNvPr id="138" name="Shape 138"/>
          <p:cNvSpPr/>
          <p:nvPr/>
        </p:nvSpPr>
        <p:spPr>
          <a:xfrm flipV="1">
            <a:off x="6133419" y="7270749"/>
            <a:ext cx="1" cy="1807366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39" name="Shape 139"/>
          <p:cNvSpPr/>
          <p:nvPr/>
        </p:nvSpPr>
        <p:spPr>
          <a:xfrm flipV="1">
            <a:off x="6502399" y="7270749"/>
            <a:ext cx="1" cy="1807366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40" name="Shape 140"/>
          <p:cNvSpPr/>
          <p:nvPr/>
        </p:nvSpPr>
        <p:spPr>
          <a:xfrm flipV="1">
            <a:off x="6871380" y="6991347"/>
            <a:ext cx="1" cy="2186043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41" name="Shape 141"/>
          <p:cNvSpPr/>
          <p:nvPr/>
        </p:nvSpPr>
        <p:spPr>
          <a:xfrm flipV="1">
            <a:off x="7240361" y="7118349"/>
            <a:ext cx="1" cy="193204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42" name="Shape 142"/>
          <p:cNvSpPr/>
          <p:nvPr/>
        </p:nvSpPr>
        <p:spPr>
          <a:xfrm flipV="1">
            <a:off x="7609341" y="7486649"/>
            <a:ext cx="1" cy="1607174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43" name="Shape 143"/>
          <p:cNvSpPr/>
          <p:nvPr/>
        </p:nvSpPr>
        <p:spPr>
          <a:xfrm>
            <a:off x="103893" y="1388295"/>
            <a:ext cx="815873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 err="1"/>
              <a:t>Anahtar</a:t>
            </a:r>
            <a:r>
              <a:rPr dirty="0"/>
              <a:t> </a:t>
            </a:r>
            <a:r>
              <a:rPr dirty="0" err="1"/>
              <a:t>Delikleri</a:t>
            </a:r>
            <a:r>
              <a:rPr dirty="0"/>
              <a:t> (</a:t>
            </a:r>
            <a:r>
              <a:rPr dirty="0" err="1"/>
              <a:t>Laparoskopik</a:t>
            </a:r>
            <a:r>
              <a:rPr dirty="0"/>
              <a:t> </a:t>
            </a:r>
            <a:r>
              <a:rPr dirty="0" err="1"/>
              <a:t>girişler</a:t>
            </a:r>
            <a:r>
              <a:rPr dirty="0"/>
              <a:t>)</a:t>
            </a:r>
          </a:p>
        </p:txBody>
      </p:sp>
      <p:sp>
        <p:nvSpPr>
          <p:cNvPr id="144" name="Shape 144"/>
          <p:cNvSpPr/>
          <p:nvPr/>
        </p:nvSpPr>
        <p:spPr>
          <a:xfrm>
            <a:off x="283412" y="38100"/>
            <a:ext cx="12133175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36. Toplantı, Atina-Yunanistanda canlı cerrahiden bir resim</a:t>
            </a:r>
          </a:p>
          <a:p>
            <a:r>
              <a:t>Laparoskopik radikal prostatektomi 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body" idx="1"/>
          </p:nvPr>
        </p:nvSpPr>
        <p:spPr>
          <a:xfrm>
            <a:off x="1041400" y="1733550"/>
            <a:ext cx="11099800" cy="62865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514095">
              <a:spcBef>
                <a:spcPts val="3600"/>
              </a:spcBef>
              <a:buNone/>
              <a:defRPr sz="3168"/>
            </a:pPr>
            <a:r>
              <a:rPr sz="2800" b="1" i="1" dirty="0">
                <a:solidFill>
                  <a:srgbClr val="FF0000"/>
                </a:solidFill>
                <a:latin typeface="Cambria"/>
                <a:cs typeface="Cambria"/>
              </a:rPr>
              <a:t>Günümüz</a:t>
            </a:r>
            <a:r>
              <a:rPr lang="tr-TR" sz="2800" b="1" i="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800" b="1" i="1" dirty="0">
                <a:solidFill>
                  <a:srgbClr val="FF0000"/>
                </a:solidFill>
                <a:latin typeface="Cambria"/>
                <a:cs typeface="Cambria"/>
              </a:rPr>
              <a:t>üroloji</a:t>
            </a:r>
            <a:r>
              <a:rPr lang="tr-TR" sz="2800" b="1" i="1" dirty="0">
                <a:solidFill>
                  <a:srgbClr val="FF0000"/>
                </a:solidFill>
                <a:latin typeface="Cambria"/>
                <a:cs typeface="Cambria"/>
              </a:rPr>
              <a:t>sinde:</a:t>
            </a:r>
          </a:p>
          <a:p>
            <a:pPr marL="391159" indent="-391159" defTabSz="514095">
              <a:lnSpc>
                <a:spcPct val="90000"/>
              </a:lnSpc>
              <a:spcBef>
                <a:spcPts val="3600"/>
              </a:spcBef>
              <a:defRPr sz="3168"/>
            </a:pPr>
            <a:r>
              <a:rPr lang="tr-TR" sz="2400" dirty="0">
                <a:latin typeface="Cambria"/>
                <a:cs typeface="Cambria"/>
              </a:rPr>
              <a:t>A</a:t>
            </a:r>
            <a:r>
              <a:rPr sz="2400" dirty="0">
                <a:latin typeface="Cambria"/>
                <a:cs typeface="Cambria"/>
              </a:rPr>
              <a:t>çık cerrahilerin yerini laparoskopik-endoskopik ve robot yardımlı laparoskopik cerrahiler almıştır.</a:t>
            </a:r>
          </a:p>
          <a:p>
            <a:pPr marL="391159" indent="-391159" defTabSz="514095">
              <a:lnSpc>
                <a:spcPct val="50000"/>
              </a:lnSpc>
              <a:spcBef>
                <a:spcPts val="3600"/>
              </a:spcBef>
              <a:defRPr sz="3168"/>
            </a:pPr>
            <a:r>
              <a:rPr sz="2400" dirty="0">
                <a:latin typeface="Cambria"/>
                <a:cs typeface="Cambria"/>
              </a:rPr>
              <a:t>Bu laparoskopi yöntemin; </a:t>
            </a:r>
            <a:endParaRPr lang="tr-TR" sz="2400" dirty="0">
              <a:latin typeface="Cambria"/>
              <a:cs typeface="Cambria"/>
            </a:endParaRPr>
          </a:p>
          <a:p>
            <a:pPr marL="835659" lvl="1" indent="-391159" defTabSz="514095">
              <a:lnSpc>
                <a:spcPct val="50000"/>
              </a:lnSpc>
              <a:spcBef>
                <a:spcPts val="3600"/>
              </a:spcBef>
              <a:defRPr sz="3168"/>
            </a:pPr>
            <a:r>
              <a:rPr lang="tr-TR" sz="2400" dirty="0">
                <a:latin typeface="Cambria"/>
                <a:cs typeface="Cambria"/>
              </a:rPr>
              <a:t>H</a:t>
            </a:r>
            <a:r>
              <a:rPr sz="2400" dirty="0">
                <a:latin typeface="Cambria"/>
                <a:cs typeface="Cambria"/>
              </a:rPr>
              <a:t>asta</a:t>
            </a:r>
            <a:r>
              <a:rPr lang="tr-TR" sz="2400" dirty="0" err="1">
                <a:latin typeface="Cambria"/>
                <a:cs typeface="Cambria"/>
              </a:rPr>
              <a:t>nın</a:t>
            </a:r>
            <a:r>
              <a:rPr sz="2400" dirty="0">
                <a:latin typeface="Cambria"/>
                <a:cs typeface="Cambria"/>
              </a:rPr>
              <a:t> operasyondan sonra kısa sürede kendine gelmesi</a:t>
            </a:r>
            <a:endParaRPr lang="tr-TR" sz="2400" dirty="0">
              <a:latin typeface="Cambria"/>
              <a:cs typeface="Cambria"/>
            </a:endParaRPr>
          </a:p>
          <a:p>
            <a:pPr marL="835659" lvl="1" indent="-391159" defTabSz="514095">
              <a:lnSpc>
                <a:spcPct val="50000"/>
              </a:lnSpc>
              <a:spcBef>
                <a:spcPts val="3600"/>
              </a:spcBef>
              <a:defRPr sz="3168"/>
            </a:pPr>
            <a:r>
              <a:rPr lang="tr-TR" sz="2400" dirty="0">
                <a:latin typeface="Cambria"/>
                <a:cs typeface="Cambria"/>
              </a:rPr>
              <a:t>D</a:t>
            </a:r>
            <a:r>
              <a:rPr sz="2400" dirty="0">
                <a:latin typeface="Cambria"/>
                <a:cs typeface="Cambria"/>
              </a:rPr>
              <a:t>aha az ağrı</a:t>
            </a:r>
            <a:endParaRPr lang="tr-TR" sz="2400" dirty="0">
              <a:latin typeface="Cambria"/>
              <a:cs typeface="Cambria"/>
            </a:endParaRPr>
          </a:p>
          <a:p>
            <a:pPr marL="835659" lvl="1" indent="-391159" defTabSz="514095">
              <a:lnSpc>
                <a:spcPct val="50000"/>
              </a:lnSpc>
              <a:spcBef>
                <a:spcPts val="3600"/>
              </a:spcBef>
              <a:defRPr sz="3168"/>
            </a:pPr>
            <a:r>
              <a:rPr sz="2400" dirty="0">
                <a:latin typeface="Cambria"/>
                <a:cs typeface="Cambria"/>
              </a:rPr>
              <a:t>az kan kaybı, </a:t>
            </a:r>
            <a:endParaRPr lang="tr-TR" sz="2400" dirty="0">
              <a:latin typeface="Cambria"/>
              <a:cs typeface="Cambria"/>
            </a:endParaRPr>
          </a:p>
          <a:p>
            <a:pPr marL="835659" lvl="1" indent="-391159" defTabSz="514095">
              <a:lnSpc>
                <a:spcPct val="50000"/>
              </a:lnSpc>
              <a:spcBef>
                <a:spcPts val="3600"/>
              </a:spcBef>
              <a:defRPr sz="3168"/>
            </a:pPr>
            <a:r>
              <a:rPr sz="2400" dirty="0">
                <a:latin typeface="Cambria"/>
                <a:cs typeface="Cambria"/>
              </a:rPr>
              <a:t>açık cerrahi ile aynı başarı, oranları mevcuttur.</a:t>
            </a:r>
          </a:p>
          <a:p>
            <a:pPr marL="391159" indent="-391159" defTabSz="514095">
              <a:lnSpc>
                <a:spcPct val="90000"/>
              </a:lnSpc>
              <a:spcBef>
                <a:spcPts val="3600"/>
              </a:spcBef>
              <a:defRPr sz="3168"/>
            </a:pPr>
            <a:r>
              <a:rPr sz="2400" dirty="0">
                <a:latin typeface="Cambria"/>
                <a:cs typeface="Cambria"/>
              </a:rPr>
              <a:t>Hastalar bile internet ortamındaki paylaşımlar ile laparoskopik&amp;endoskopik operasyon yöntemlerini öğrenmekteler, faydalarını bilmekteler ve ürologlardan bu kapalı yöntemleri uygulamalarını istemektedirler. 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dirty="0">
                <a:latin typeface="Cambria"/>
                <a:cs typeface="Cambria"/>
              </a:rPr>
              <a:t>Son yıllarda gelişen teknoloji ve iletişim araçları hastaları ve üroloji uzmanlarının laparoskopik yöntemleri öğrenmeye zorlamaktadır.</a:t>
            </a:r>
            <a:endParaRPr lang="tr-TR" dirty="0">
              <a:latin typeface="Cambria"/>
              <a:cs typeface="Cambria"/>
            </a:endParaRPr>
          </a:p>
          <a:p>
            <a:pPr>
              <a:lnSpc>
                <a:spcPct val="70000"/>
              </a:lnSpc>
            </a:pPr>
            <a:r>
              <a:rPr lang="tr-TR" dirty="0">
                <a:latin typeface="Cambria"/>
                <a:cs typeface="Cambria"/>
              </a:rPr>
              <a:t>Bu tür cerrahilerin </a:t>
            </a:r>
            <a:r>
              <a:rPr lang="tr-TR" dirty="0" err="1">
                <a:latin typeface="Cambria"/>
                <a:cs typeface="Cambria"/>
              </a:rPr>
              <a:t>training</a:t>
            </a:r>
            <a:r>
              <a:rPr lang="tr-TR" dirty="0">
                <a:latin typeface="Cambria"/>
                <a:cs typeface="Cambria"/>
              </a:rPr>
              <a:t> </a:t>
            </a:r>
            <a:r>
              <a:rPr lang="tr-TR" dirty="0" err="1">
                <a:latin typeface="Cambria"/>
                <a:cs typeface="Cambria"/>
              </a:rPr>
              <a:t>boxlar</a:t>
            </a:r>
            <a:r>
              <a:rPr lang="tr-TR" dirty="0">
                <a:latin typeface="Cambria"/>
                <a:cs typeface="Cambria"/>
              </a:rPr>
              <a:t>, simülatörler, hayvan </a:t>
            </a:r>
            <a:r>
              <a:rPr lang="tr-TR" dirty="0" err="1">
                <a:latin typeface="Cambria"/>
                <a:cs typeface="Cambria"/>
              </a:rPr>
              <a:t>laboratuarları</a:t>
            </a:r>
            <a:r>
              <a:rPr lang="tr-TR" dirty="0">
                <a:latin typeface="Cambria"/>
                <a:cs typeface="Cambria"/>
              </a:rPr>
              <a:t> gibi eğitim modellerinde Eğitim ve sertifika almaları zorunluluğu ortaya çıkmaktadır</a:t>
            </a:r>
            <a:endParaRPr dirty="0">
              <a:latin typeface="Cambria"/>
              <a:cs typeface="Cambria"/>
            </a:endParaRPr>
          </a:p>
          <a:p>
            <a:pPr>
              <a:lnSpc>
                <a:spcPct val="70000"/>
              </a:lnSpc>
            </a:pPr>
            <a:r>
              <a:rPr dirty="0">
                <a:latin typeface="Cambria"/>
                <a:cs typeface="Cambria"/>
              </a:rPr>
              <a:t>Üroloji uzmanları özellikle bu alandaki kurslara katılmak istemektedirler.</a:t>
            </a:r>
          </a:p>
          <a:p>
            <a:pPr>
              <a:lnSpc>
                <a:spcPct val="70000"/>
              </a:lnSpc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latin typeface="Cambria"/>
                <a:cs typeface="Cambria"/>
              </a:rPr>
              <a:t>Laparoskopik cerrahinin üroloji asistan ve uzmanları için uzun bir öğrenme eğrisi vardır.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/>
          </p:cNvSpPr>
          <p:nvPr>
            <p:ph type="body" idx="1"/>
          </p:nvPr>
        </p:nvSpPr>
        <p:spPr>
          <a:xfrm>
            <a:off x="952500" y="1181100"/>
            <a:ext cx="11099800" cy="6286500"/>
          </a:xfrm>
          <a:prstGeom prst="rect">
            <a:avLst/>
          </a:prstGeom>
        </p:spPr>
        <p:txBody>
          <a:bodyPr/>
          <a:lstStyle/>
          <a:p>
            <a:r>
              <a:t>Özellikle Laparoskopik tekniklerin öğrenilmesi  bu eğitimi asistanlığında almamış bir  cerrah için  kolay değildir.</a:t>
            </a:r>
          </a:p>
          <a:p>
            <a:r>
              <a:t>Eğitimde geleneksel açık cerrahiden çok farklı  işlem ve tekniklerin öğrenilmesi gerekmektedir.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title"/>
          </p:nvPr>
        </p:nvSpPr>
        <p:spPr>
          <a:xfrm>
            <a:off x="1150883" y="1144207"/>
            <a:ext cx="10247993" cy="2607986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490727">
              <a:defRPr sz="6719"/>
            </a:lvl1pPr>
          </a:lstStyle>
          <a:p>
            <a:r>
              <a:rPr dirty="0" err="1"/>
              <a:t>Laparoskop</a:t>
            </a:r>
            <a:r>
              <a:rPr lang="tr-TR" dirty="0"/>
              <a:t>İK </a:t>
            </a:r>
            <a:r>
              <a:rPr dirty="0" err="1"/>
              <a:t>eğ</a:t>
            </a:r>
            <a:r>
              <a:rPr lang="tr-TR" dirty="0"/>
              <a:t>İ</a:t>
            </a:r>
            <a:r>
              <a:rPr dirty="0"/>
              <a:t>t</a:t>
            </a:r>
            <a:r>
              <a:rPr lang="tr-TR" dirty="0"/>
              <a:t>İ</a:t>
            </a:r>
            <a:r>
              <a:rPr dirty="0"/>
              <a:t>m</a:t>
            </a:r>
            <a:r>
              <a:rPr lang="tr-TR" dirty="0"/>
              <a:t>İ</a:t>
            </a:r>
            <a:r>
              <a:rPr dirty="0"/>
              <a:t>n</a:t>
            </a:r>
            <a:r>
              <a:rPr lang="tr-TR" dirty="0"/>
              <a:t>İ</a:t>
            </a:r>
            <a:r>
              <a:rPr dirty="0"/>
              <a:t>n ana </a:t>
            </a:r>
            <a:r>
              <a:rPr dirty="0" err="1"/>
              <a:t>basamakları</a:t>
            </a:r>
            <a:endParaRPr dirty="0"/>
          </a:p>
        </p:txBody>
      </p:sp>
      <p:sp>
        <p:nvSpPr>
          <p:cNvPr id="158" name="Shape 15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Teorik dersler</a:t>
            </a:r>
          </a:p>
          <a:p>
            <a:r>
              <a:rPr dirty="0"/>
              <a:t>Video eğitimleri</a:t>
            </a:r>
          </a:p>
          <a:p>
            <a:r>
              <a:rPr dirty="0"/>
              <a:t>Kuru laboratuvarda laparoskopi eğitim kutularında eğitimler (Hands on training kursları)</a:t>
            </a:r>
          </a:p>
          <a:p>
            <a:r>
              <a:rPr dirty="0"/>
              <a:t>Islak laboratuvarda domuz modelinde eğitimler (Hands on training kursları)</a:t>
            </a:r>
          </a:p>
          <a:p>
            <a:r>
              <a:rPr dirty="0"/>
              <a:t>Canlı cerrahileri izlemek ve cerrahiye eşlik etmek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/>
          </p:cNvSpPr>
          <p:nvPr>
            <p:ph type="title"/>
          </p:nvPr>
        </p:nvSpPr>
        <p:spPr>
          <a:xfrm>
            <a:off x="867103" y="1144207"/>
            <a:ext cx="10531773" cy="1492245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490727">
              <a:defRPr sz="6719"/>
            </a:lvl1pPr>
          </a:lstStyle>
          <a:p>
            <a:r>
              <a:rPr dirty="0" err="1"/>
              <a:t>Laparoskop</a:t>
            </a:r>
            <a:r>
              <a:rPr lang="tr-TR" dirty="0"/>
              <a:t>İK EĞİTİMİN</a:t>
            </a:r>
            <a:r>
              <a:rPr dirty="0"/>
              <a:t> </a:t>
            </a:r>
            <a:r>
              <a:rPr dirty="0" err="1"/>
              <a:t>amacı</a:t>
            </a:r>
            <a:endParaRPr dirty="0"/>
          </a:p>
        </p:txBody>
      </p:sp>
      <p:sp>
        <p:nvSpPr>
          <p:cNvPr id="162" name="Shape 16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Eğitim sonrasında ürologların laparoskopiyi etkin ve emniyetli şekilde uygulaması.</a:t>
            </a:r>
          </a:p>
          <a:p>
            <a:r>
              <a:t>Optimal sürede uygun bilgi akışı ve pratik eğitim</a:t>
            </a:r>
          </a:p>
          <a:p>
            <a:r>
              <a:t>Kanıta dayalı bilgi bazında ve hasta emniyetinden ödün vermeden  cerrah yetiştirmek</a:t>
            </a:r>
          </a:p>
        </p:txBody>
      </p:sp>
    </p:spTree>
  </p:cSld>
  <p:clrMapOvr>
    <a:masterClrMapping/>
  </p:clrMapOvr>
  <p:transition spd="med"/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{7BA5D193-E4C3-1342-8A0C-FF1C795D4448}tf10001119</Template>
  <TotalTime>91</TotalTime>
  <Words>834</Words>
  <Application>Microsoft Office PowerPoint</Application>
  <PresentationFormat>Özel</PresentationFormat>
  <Paragraphs>98</Paragraphs>
  <Slides>26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33" baseType="lpstr">
      <vt:lpstr>Arial</vt:lpstr>
      <vt:lpstr>Cambria</vt:lpstr>
      <vt:lpstr>Gill Sans MT</vt:lpstr>
      <vt:lpstr>Helvetica</vt:lpstr>
      <vt:lpstr>Helvetica Neue</vt:lpstr>
      <vt:lpstr>Trebuchet MS</vt:lpstr>
      <vt:lpstr>Gallery</vt:lpstr>
      <vt:lpstr>www.turkurolap.net</vt:lpstr>
      <vt:lpstr>LaparoskopİK cerrahİ</vt:lpstr>
      <vt:lpstr>Robotİk cerrahİ</vt:lpstr>
      <vt:lpstr>PowerPoint Sunusu</vt:lpstr>
      <vt:lpstr>PowerPoint Sunusu</vt:lpstr>
      <vt:lpstr>PowerPoint Sunusu</vt:lpstr>
      <vt:lpstr>PowerPoint Sunusu</vt:lpstr>
      <vt:lpstr>LaparoskopİK eğİtİmİnİn ana basamakları</vt:lpstr>
      <vt:lpstr>LaparoskopİK EĞİTİMİN amacı</vt:lpstr>
      <vt:lpstr>EğİTİM Programımız</vt:lpstr>
      <vt:lpstr>LaparoskopİK EĞİTİM kursları</vt:lpstr>
      <vt:lpstr>PowerPoint Sunusu</vt:lpstr>
      <vt:lpstr>5 günlük laparoskopi eğitimi sonrasi performans (University of California, Irvine)</vt:lpstr>
      <vt:lpstr>Standardize edilmiş ve etkinliği kanıtlanmış laparoskopi  kursları ile temel ve ileri  laparoskopi eğitiminin verilmesi amacı ile grubumuz kurulmuştur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Örnek Program; 36. Kurs AtİNA-YunaNİSTAN/Temmuz, 2016</vt:lpstr>
      <vt:lpstr>PowerPoint Sunusu</vt:lpstr>
      <vt:lpstr>PowerPoint Sunusu</vt:lpstr>
      <vt:lpstr>PowerPoint Sunusu</vt:lpstr>
      <vt:lpstr>Robotics and laparoscopic chalenging cases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Laparoskopi-Üroloji-TÜRKÜROLAP&amp;ILRSA</dc:title>
  <dc:creator>Samsung</dc:creator>
  <cp:lastModifiedBy>Hüseyin Özdemir</cp:lastModifiedBy>
  <cp:revision>7</cp:revision>
  <dcterms:modified xsi:type="dcterms:W3CDTF">2022-06-05T22:21:35Z</dcterms:modified>
</cp:coreProperties>
</file>