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0" r:id="rId1"/>
  </p:sldMasterIdLst>
  <p:notesMasterIdLst>
    <p:notesMasterId r:id="rId73"/>
  </p:notesMasterIdLst>
  <p:sldIdLst>
    <p:sldId id="322" r:id="rId2"/>
    <p:sldId id="382" r:id="rId3"/>
    <p:sldId id="383" r:id="rId4"/>
    <p:sldId id="346" r:id="rId5"/>
    <p:sldId id="347" r:id="rId6"/>
    <p:sldId id="348" r:id="rId7"/>
    <p:sldId id="384" r:id="rId8"/>
    <p:sldId id="385" r:id="rId9"/>
    <p:sldId id="323" r:id="rId10"/>
    <p:sldId id="324" r:id="rId11"/>
    <p:sldId id="325" r:id="rId12"/>
    <p:sldId id="386" r:id="rId13"/>
    <p:sldId id="327" r:id="rId14"/>
    <p:sldId id="328" r:id="rId15"/>
    <p:sldId id="329" r:id="rId16"/>
    <p:sldId id="330" r:id="rId17"/>
    <p:sldId id="387" r:id="rId18"/>
    <p:sldId id="331" r:id="rId19"/>
    <p:sldId id="332" r:id="rId20"/>
    <p:sldId id="388" r:id="rId21"/>
    <p:sldId id="333" r:id="rId22"/>
    <p:sldId id="334" r:id="rId23"/>
    <p:sldId id="389" r:id="rId24"/>
    <p:sldId id="351" r:id="rId25"/>
    <p:sldId id="352" r:id="rId26"/>
    <p:sldId id="353" r:id="rId27"/>
    <p:sldId id="335" r:id="rId28"/>
    <p:sldId id="336" r:id="rId29"/>
    <p:sldId id="337"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272" r:id="rId46"/>
    <p:sldId id="280" r:id="rId47"/>
    <p:sldId id="291" r:id="rId48"/>
    <p:sldId id="307" r:id="rId49"/>
    <p:sldId id="392" r:id="rId50"/>
    <p:sldId id="311" r:id="rId51"/>
    <p:sldId id="312" r:id="rId52"/>
    <p:sldId id="369" r:id="rId53"/>
    <p:sldId id="371" r:id="rId54"/>
    <p:sldId id="390" r:id="rId55"/>
    <p:sldId id="391" r:id="rId56"/>
    <p:sldId id="313" r:id="rId57"/>
    <p:sldId id="314" r:id="rId58"/>
    <p:sldId id="315" r:id="rId59"/>
    <p:sldId id="319" r:id="rId60"/>
    <p:sldId id="374" r:id="rId61"/>
    <p:sldId id="375" r:id="rId62"/>
    <p:sldId id="376" r:id="rId63"/>
    <p:sldId id="377" r:id="rId64"/>
    <p:sldId id="378" r:id="rId65"/>
    <p:sldId id="379" r:id="rId66"/>
    <p:sldId id="380" r:id="rId67"/>
    <p:sldId id="381" r:id="rId68"/>
    <p:sldId id="321" r:id="rId69"/>
    <p:sldId id="320" r:id="rId70"/>
    <p:sldId id="373" r:id="rId71"/>
    <p:sldId id="37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87" d="100"/>
          <a:sy n="87" d="100"/>
        </p:scale>
        <p:origin x="14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1F574-1722-47D5-A9E0-C6E8C26FB17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59AD8248-672B-4593-A45F-049B531E19DF}">
      <dgm:prSet phldrT="[Metin]"/>
      <dgm:spPr/>
      <dgm:t>
        <a:bodyPr/>
        <a:lstStyle/>
        <a:p>
          <a:r>
            <a:rPr lang="tr-TR" dirty="0" err="1"/>
            <a:t>dry</a:t>
          </a:r>
          <a:r>
            <a:rPr lang="tr-TR" dirty="0"/>
            <a:t> </a:t>
          </a:r>
          <a:r>
            <a:rPr lang="tr-TR" dirty="0" err="1"/>
            <a:t>lab</a:t>
          </a:r>
          <a:endParaRPr lang="tr-TR" dirty="0"/>
        </a:p>
      </dgm:t>
    </dgm:pt>
    <dgm:pt modelId="{541C4B5F-76C6-4DD5-B73B-1B71C1BD1A7C}" type="parTrans" cxnId="{46814FAA-D3F9-4731-AB02-8A7C570E5587}">
      <dgm:prSet/>
      <dgm:spPr/>
      <dgm:t>
        <a:bodyPr/>
        <a:lstStyle/>
        <a:p>
          <a:endParaRPr lang="tr-TR"/>
        </a:p>
      </dgm:t>
    </dgm:pt>
    <dgm:pt modelId="{31247DF1-B4F4-4CFE-890F-65762BB4B608}" type="sibTrans" cxnId="{46814FAA-D3F9-4731-AB02-8A7C570E5587}">
      <dgm:prSet/>
      <dgm:spPr/>
      <dgm:t>
        <a:bodyPr/>
        <a:lstStyle/>
        <a:p>
          <a:endParaRPr lang="tr-TR"/>
        </a:p>
      </dgm:t>
    </dgm:pt>
    <dgm:pt modelId="{0D36C643-EAD4-4F03-B8BF-34FC68F1D9BD}">
      <dgm:prSet phldrT="[Metin]"/>
      <dgm:spPr/>
      <dgm:t>
        <a:bodyPr/>
        <a:lstStyle/>
        <a:p>
          <a:r>
            <a:rPr lang="tr-TR" dirty="0" err="1"/>
            <a:t>wet</a:t>
          </a:r>
          <a:r>
            <a:rPr lang="tr-TR" dirty="0"/>
            <a:t> </a:t>
          </a:r>
          <a:r>
            <a:rPr lang="tr-TR" dirty="0" err="1"/>
            <a:t>lab</a:t>
          </a:r>
          <a:endParaRPr lang="tr-TR" dirty="0"/>
        </a:p>
      </dgm:t>
    </dgm:pt>
    <dgm:pt modelId="{895A7C2B-2AB3-47E6-88E7-FC8391168FDE}" type="parTrans" cxnId="{D6777447-6CDF-4405-93B0-1A88D4939402}">
      <dgm:prSet/>
      <dgm:spPr/>
      <dgm:t>
        <a:bodyPr/>
        <a:lstStyle/>
        <a:p>
          <a:endParaRPr lang="tr-TR"/>
        </a:p>
      </dgm:t>
    </dgm:pt>
    <dgm:pt modelId="{511D0A31-4350-42AF-81EA-140B572C4981}" type="sibTrans" cxnId="{D6777447-6CDF-4405-93B0-1A88D4939402}">
      <dgm:prSet/>
      <dgm:spPr/>
      <dgm:t>
        <a:bodyPr/>
        <a:lstStyle/>
        <a:p>
          <a:endParaRPr lang="tr-TR"/>
        </a:p>
      </dgm:t>
    </dgm:pt>
    <dgm:pt modelId="{CD673605-1EF6-43E2-8450-7F90C6612818}">
      <dgm:prSet phldrT="[Metin]"/>
      <dgm:spPr/>
      <dgm:t>
        <a:bodyPr/>
        <a:lstStyle/>
        <a:p>
          <a:r>
            <a:rPr lang="tr-TR" dirty="0"/>
            <a:t>video</a:t>
          </a:r>
        </a:p>
        <a:p>
          <a:r>
            <a:rPr lang="tr-TR" dirty="0" err="1"/>
            <a:t>session</a:t>
          </a:r>
          <a:endParaRPr lang="tr-TR" dirty="0"/>
        </a:p>
      </dgm:t>
    </dgm:pt>
    <dgm:pt modelId="{97C14159-C5EE-4AED-8943-2105DEE2B281}" type="parTrans" cxnId="{597BC865-5FF8-4B8A-8DAC-4B6773DF0768}">
      <dgm:prSet/>
      <dgm:spPr/>
      <dgm:t>
        <a:bodyPr/>
        <a:lstStyle/>
        <a:p>
          <a:endParaRPr lang="tr-TR"/>
        </a:p>
      </dgm:t>
    </dgm:pt>
    <dgm:pt modelId="{1F092E4B-C149-4BD6-A585-87267E10F196}" type="sibTrans" cxnId="{597BC865-5FF8-4B8A-8DAC-4B6773DF0768}">
      <dgm:prSet/>
      <dgm:spPr/>
      <dgm:t>
        <a:bodyPr/>
        <a:lstStyle/>
        <a:p>
          <a:endParaRPr lang="tr-TR"/>
        </a:p>
      </dgm:t>
    </dgm:pt>
    <dgm:pt modelId="{6FF0A76E-70E6-42AC-ACF9-F2078448BCFF}" type="pres">
      <dgm:prSet presAssocID="{2FA1F574-1722-47D5-A9E0-C6E8C26FB17D}" presName="cycle" presStyleCnt="0">
        <dgm:presLayoutVars>
          <dgm:dir/>
          <dgm:resizeHandles val="exact"/>
        </dgm:presLayoutVars>
      </dgm:prSet>
      <dgm:spPr/>
    </dgm:pt>
    <dgm:pt modelId="{65A8D689-4CEA-4A25-A048-569D67D2FED7}" type="pres">
      <dgm:prSet presAssocID="{59AD8248-672B-4593-A45F-049B531E19DF}" presName="node" presStyleLbl="node1" presStyleIdx="0" presStyleCnt="3">
        <dgm:presLayoutVars>
          <dgm:bulletEnabled val="1"/>
        </dgm:presLayoutVars>
      </dgm:prSet>
      <dgm:spPr/>
    </dgm:pt>
    <dgm:pt modelId="{67D98BCE-D055-4104-801B-570F8F4967D2}" type="pres">
      <dgm:prSet presAssocID="{31247DF1-B4F4-4CFE-890F-65762BB4B608}" presName="sibTrans" presStyleLbl="sibTrans2D1" presStyleIdx="0" presStyleCnt="3"/>
      <dgm:spPr/>
    </dgm:pt>
    <dgm:pt modelId="{AEEFBD2A-3BD1-41BB-8EDA-48B58AF10F7B}" type="pres">
      <dgm:prSet presAssocID="{31247DF1-B4F4-4CFE-890F-65762BB4B608}" presName="connectorText" presStyleLbl="sibTrans2D1" presStyleIdx="0" presStyleCnt="3"/>
      <dgm:spPr/>
    </dgm:pt>
    <dgm:pt modelId="{2B297F13-306C-42DF-AD44-9718357B92D6}" type="pres">
      <dgm:prSet presAssocID="{0D36C643-EAD4-4F03-B8BF-34FC68F1D9BD}" presName="node" presStyleLbl="node1" presStyleIdx="1" presStyleCnt="3">
        <dgm:presLayoutVars>
          <dgm:bulletEnabled val="1"/>
        </dgm:presLayoutVars>
      </dgm:prSet>
      <dgm:spPr/>
    </dgm:pt>
    <dgm:pt modelId="{99EA8DBB-14D6-4486-B586-5F2D6A28C4FC}" type="pres">
      <dgm:prSet presAssocID="{511D0A31-4350-42AF-81EA-140B572C4981}" presName="sibTrans" presStyleLbl="sibTrans2D1" presStyleIdx="1" presStyleCnt="3"/>
      <dgm:spPr/>
    </dgm:pt>
    <dgm:pt modelId="{D1A4AE43-437F-427C-AA09-B3EBDF150300}" type="pres">
      <dgm:prSet presAssocID="{511D0A31-4350-42AF-81EA-140B572C4981}" presName="connectorText" presStyleLbl="sibTrans2D1" presStyleIdx="1" presStyleCnt="3"/>
      <dgm:spPr/>
    </dgm:pt>
    <dgm:pt modelId="{CE47C602-66E5-4BF1-9D24-150FD185E8CC}" type="pres">
      <dgm:prSet presAssocID="{CD673605-1EF6-43E2-8450-7F90C6612818}" presName="node" presStyleLbl="node1" presStyleIdx="2" presStyleCnt="3">
        <dgm:presLayoutVars>
          <dgm:bulletEnabled val="1"/>
        </dgm:presLayoutVars>
      </dgm:prSet>
      <dgm:spPr/>
    </dgm:pt>
    <dgm:pt modelId="{994EA907-D1CE-48A1-B8DF-1282F0A7399D}" type="pres">
      <dgm:prSet presAssocID="{1F092E4B-C149-4BD6-A585-87267E10F196}" presName="sibTrans" presStyleLbl="sibTrans2D1" presStyleIdx="2" presStyleCnt="3"/>
      <dgm:spPr/>
    </dgm:pt>
    <dgm:pt modelId="{C9CCE20B-BB69-4D19-AEA2-BDC614209862}" type="pres">
      <dgm:prSet presAssocID="{1F092E4B-C149-4BD6-A585-87267E10F196}" presName="connectorText" presStyleLbl="sibTrans2D1" presStyleIdx="2" presStyleCnt="3"/>
      <dgm:spPr/>
    </dgm:pt>
  </dgm:ptLst>
  <dgm:cxnLst>
    <dgm:cxn modelId="{1B8EA51D-231C-134C-9325-7C6B6FC0973F}" type="presOf" srcId="{511D0A31-4350-42AF-81EA-140B572C4981}" destId="{D1A4AE43-437F-427C-AA09-B3EBDF150300}" srcOrd="1" destOrd="0" presId="urn:microsoft.com/office/officeart/2005/8/layout/cycle2"/>
    <dgm:cxn modelId="{81F4D73E-5DC1-644D-BA89-7F5380CC590B}" type="presOf" srcId="{2FA1F574-1722-47D5-A9E0-C6E8C26FB17D}" destId="{6FF0A76E-70E6-42AC-ACF9-F2078448BCFF}" srcOrd="0" destOrd="0" presId="urn:microsoft.com/office/officeart/2005/8/layout/cycle2"/>
    <dgm:cxn modelId="{597BC865-5FF8-4B8A-8DAC-4B6773DF0768}" srcId="{2FA1F574-1722-47D5-A9E0-C6E8C26FB17D}" destId="{CD673605-1EF6-43E2-8450-7F90C6612818}" srcOrd="2" destOrd="0" parTransId="{97C14159-C5EE-4AED-8943-2105DEE2B281}" sibTransId="{1F092E4B-C149-4BD6-A585-87267E10F196}"/>
    <dgm:cxn modelId="{D6777447-6CDF-4405-93B0-1A88D4939402}" srcId="{2FA1F574-1722-47D5-A9E0-C6E8C26FB17D}" destId="{0D36C643-EAD4-4F03-B8BF-34FC68F1D9BD}" srcOrd="1" destOrd="0" parTransId="{895A7C2B-2AB3-47E6-88E7-FC8391168FDE}" sibTransId="{511D0A31-4350-42AF-81EA-140B572C4981}"/>
    <dgm:cxn modelId="{693E7B68-DFE7-BC48-B9EB-DEBDBE6A559E}" type="presOf" srcId="{31247DF1-B4F4-4CFE-890F-65762BB4B608}" destId="{AEEFBD2A-3BD1-41BB-8EDA-48B58AF10F7B}" srcOrd="1" destOrd="0" presId="urn:microsoft.com/office/officeart/2005/8/layout/cycle2"/>
    <dgm:cxn modelId="{5CF5024D-14E8-E74F-90FA-3AF0E15E8637}" type="presOf" srcId="{59AD8248-672B-4593-A45F-049B531E19DF}" destId="{65A8D689-4CEA-4A25-A048-569D67D2FED7}" srcOrd="0" destOrd="0" presId="urn:microsoft.com/office/officeart/2005/8/layout/cycle2"/>
    <dgm:cxn modelId="{BD51AB80-A9B8-6944-BB19-76E53E40520F}" type="presOf" srcId="{511D0A31-4350-42AF-81EA-140B572C4981}" destId="{99EA8DBB-14D6-4486-B586-5F2D6A28C4FC}" srcOrd="0" destOrd="0" presId="urn:microsoft.com/office/officeart/2005/8/layout/cycle2"/>
    <dgm:cxn modelId="{B0878C83-984B-A54D-8FCC-06695693DB5F}" type="presOf" srcId="{1F092E4B-C149-4BD6-A585-87267E10F196}" destId="{C9CCE20B-BB69-4D19-AEA2-BDC614209862}" srcOrd="1" destOrd="0" presId="urn:microsoft.com/office/officeart/2005/8/layout/cycle2"/>
    <dgm:cxn modelId="{8C11158D-8123-014B-856E-7488C7251218}" type="presOf" srcId="{1F092E4B-C149-4BD6-A585-87267E10F196}" destId="{994EA907-D1CE-48A1-B8DF-1282F0A7399D}" srcOrd="0" destOrd="0" presId="urn:microsoft.com/office/officeart/2005/8/layout/cycle2"/>
    <dgm:cxn modelId="{C695478E-DE4E-4D4A-9E31-D19F25310EAC}" type="presOf" srcId="{CD673605-1EF6-43E2-8450-7F90C6612818}" destId="{CE47C602-66E5-4BF1-9D24-150FD185E8CC}" srcOrd="0" destOrd="0" presId="urn:microsoft.com/office/officeart/2005/8/layout/cycle2"/>
    <dgm:cxn modelId="{46814FAA-D3F9-4731-AB02-8A7C570E5587}" srcId="{2FA1F574-1722-47D5-A9E0-C6E8C26FB17D}" destId="{59AD8248-672B-4593-A45F-049B531E19DF}" srcOrd="0" destOrd="0" parTransId="{541C4B5F-76C6-4DD5-B73B-1B71C1BD1A7C}" sibTransId="{31247DF1-B4F4-4CFE-890F-65762BB4B608}"/>
    <dgm:cxn modelId="{F03310BF-2CE8-344E-ABF4-B794127B9623}" type="presOf" srcId="{0D36C643-EAD4-4F03-B8BF-34FC68F1D9BD}" destId="{2B297F13-306C-42DF-AD44-9718357B92D6}" srcOrd="0" destOrd="0" presId="urn:microsoft.com/office/officeart/2005/8/layout/cycle2"/>
    <dgm:cxn modelId="{66B07BFA-CA44-9E40-B767-AA69FD73E581}" type="presOf" srcId="{31247DF1-B4F4-4CFE-890F-65762BB4B608}" destId="{67D98BCE-D055-4104-801B-570F8F4967D2}" srcOrd="0" destOrd="0" presId="urn:microsoft.com/office/officeart/2005/8/layout/cycle2"/>
    <dgm:cxn modelId="{BEDDCC40-D419-704F-AD53-132F7578846D}" type="presParOf" srcId="{6FF0A76E-70E6-42AC-ACF9-F2078448BCFF}" destId="{65A8D689-4CEA-4A25-A048-569D67D2FED7}" srcOrd="0" destOrd="0" presId="urn:microsoft.com/office/officeart/2005/8/layout/cycle2"/>
    <dgm:cxn modelId="{4D746194-BD72-D94D-803B-EF516B736E21}" type="presParOf" srcId="{6FF0A76E-70E6-42AC-ACF9-F2078448BCFF}" destId="{67D98BCE-D055-4104-801B-570F8F4967D2}" srcOrd="1" destOrd="0" presId="urn:microsoft.com/office/officeart/2005/8/layout/cycle2"/>
    <dgm:cxn modelId="{1EFFCD07-3455-5F44-AD78-02D328C25B03}" type="presParOf" srcId="{67D98BCE-D055-4104-801B-570F8F4967D2}" destId="{AEEFBD2A-3BD1-41BB-8EDA-48B58AF10F7B}" srcOrd="0" destOrd="0" presId="urn:microsoft.com/office/officeart/2005/8/layout/cycle2"/>
    <dgm:cxn modelId="{AC7471ED-3965-3A4E-86FB-168D8B1F91D6}" type="presParOf" srcId="{6FF0A76E-70E6-42AC-ACF9-F2078448BCFF}" destId="{2B297F13-306C-42DF-AD44-9718357B92D6}" srcOrd="2" destOrd="0" presId="urn:microsoft.com/office/officeart/2005/8/layout/cycle2"/>
    <dgm:cxn modelId="{8C56A658-3604-9348-A324-BB679BDB8950}" type="presParOf" srcId="{6FF0A76E-70E6-42AC-ACF9-F2078448BCFF}" destId="{99EA8DBB-14D6-4486-B586-5F2D6A28C4FC}" srcOrd="3" destOrd="0" presId="urn:microsoft.com/office/officeart/2005/8/layout/cycle2"/>
    <dgm:cxn modelId="{DEE84039-3A7D-FB4E-B343-1866423DF614}" type="presParOf" srcId="{99EA8DBB-14D6-4486-B586-5F2D6A28C4FC}" destId="{D1A4AE43-437F-427C-AA09-B3EBDF150300}" srcOrd="0" destOrd="0" presId="urn:microsoft.com/office/officeart/2005/8/layout/cycle2"/>
    <dgm:cxn modelId="{C5B21597-6C34-AE49-B098-BE3525B6D1D8}" type="presParOf" srcId="{6FF0A76E-70E6-42AC-ACF9-F2078448BCFF}" destId="{CE47C602-66E5-4BF1-9D24-150FD185E8CC}" srcOrd="4" destOrd="0" presId="urn:microsoft.com/office/officeart/2005/8/layout/cycle2"/>
    <dgm:cxn modelId="{22C48152-8C43-0542-8CA3-DAD454EBE397}" type="presParOf" srcId="{6FF0A76E-70E6-42AC-ACF9-F2078448BCFF}" destId="{994EA907-D1CE-48A1-B8DF-1282F0A7399D}" srcOrd="5" destOrd="0" presId="urn:microsoft.com/office/officeart/2005/8/layout/cycle2"/>
    <dgm:cxn modelId="{28F014C4-041F-9F4B-AE86-0D71EC56EAD4}" type="presParOf" srcId="{994EA907-D1CE-48A1-B8DF-1282F0A7399D}" destId="{C9CCE20B-BB69-4D19-AEA2-BDC61420986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8D689-4CEA-4A25-A048-569D67D2FED7}">
      <dsp:nvSpPr>
        <dsp:cNvPr id="0" name=""/>
        <dsp:cNvSpPr/>
      </dsp:nvSpPr>
      <dsp:spPr>
        <a:xfrm>
          <a:off x="1497289" y="147"/>
          <a:ext cx="1815536" cy="1815536"/>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tr-TR" sz="3000" kern="1200" dirty="0" err="1"/>
            <a:t>dry</a:t>
          </a:r>
          <a:r>
            <a:rPr lang="tr-TR" sz="3000" kern="1200" dirty="0"/>
            <a:t> </a:t>
          </a:r>
          <a:r>
            <a:rPr lang="tr-TR" sz="3000" kern="1200" dirty="0" err="1"/>
            <a:t>lab</a:t>
          </a:r>
          <a:endParaRPr lang="tr-TR" sz="3000" kern="1200" dirty="0"/>
        </a:p>
      </dsp:txBody>
      <dsp:txXfrm>
        <a:off x="1763168" y="266026"/>
        <a:ext cx="1283778" cy="1283778"/>
      </dsp:txXfrm>
    </dsp:sp>
    <dsp:sp modelId="{67D98BCE-D055-4104-801B-570F8F4967D2}">
      <dsp:nvSpPr>
        <dsp:cNvPr id="0" name=""/>
        <dsp:cNvSpPr/>
      </dsp:nvSpPr>
      <dsp:spPr>
        <a:xfrm rot="3600000">
          <a:off x="2838458" y="1770072"/>
          <a:ext cx="482497" cy="612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2874645" y="1829943"/>
        <a:ext cx="337748" cy="367645"/>
      </dsp:txXfrm>
    </dsp:sp>
    <dsp:sp modelId="{2B297F13-306C-42DF-AD44-9718357B92D6}">
      <dsp:nvSpPr>
        <dsp:cNvPr id="0" name=""/>
        <dsp:cNvSpPr/>
      </dsp:nvSpPr>
      <dsp:spPr>
        <a:xfrm>
          <a:off x="2860244" y="2360855"/>
          <a:ext cx="1815536" cy="1815536"/>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tr-TR" sz="3000" kern="1200" dirty="0" err="1"/>
            <a:t>wet</a:t>
          </a:r>
          <a:r>
            <a:rPr lang="tr-TR" sz="3000" kern="1200" dirty="0"/>
            <a:t> </a:t>
          </a:r>
          <a:r>
            <a:rPr lang="tr-TR" sz="3000" kern="1200" dirty="0" err="1"/>
            <a:t>lab</a:t>
          </a:r>
          <a:endParaRPr lang="tr-TR" sz="3000" kern="1200" dirty="0"/>
        </a:p>
      </dsp:txBody>
      <dsp:txXfrm>
        <a:off x="3126123" y="2626734"/>
        <a:ext cx="1283778" cy="1283778"/>
      </dsp:txXfrm>
    </dsp:sp>
    <dsp:sp modelId="{99EA8DBB-14D6-4486-B586-5F2D6A28C4FC}">
      <dsp:nvSpPr>
        <dsp:cNvPr id="0" name=""/>
        <dsp:cNvSpPr/>
      </dsp:nvSpPr>
      <dsp:spPr>
        <a:xfrm rot="10800000">
          <a:off x="2177464" y="2962251"/>
          <a:ext cx="482497" cy="612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2322213" y="3084800"/>
        <a:ext cx="337748" cy="367645"/>
      </dsp:txXfrm>
    </dsp:sp>
    <dsp:sp modelId="{CE47C602-66E5-4BF1-9D24-150FD185E8CC}">
      <dsp:nvSpPr>
        <dsp:cNvPr id="0" name=""/>
        <dsp:cNvSpPr/>
      </dsp:nvSpPr>
      <dsp:spPr>
        <a:xfrm>
          <a:off x="134334" y="2360855"/>
          <a:ext cx="1815536" cy="1815536"/>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tr-TR" sz="3000" kern="1200" dirty="0"/>
            <a:t>video</a:t>
          </a:r>
        </a:p>
        <a:p>
          <a:pPr marL="0" lvl="0" indent="0" algn="ctr" defTabSz="1333500">
            <a:lnSpc>
              <a:spcPct val="90000"/>
            </a:lnSpc>
            <a:spcBef>
              <a:spcPct val="0"/>
            </a:spcBef>
            <a:spcAft>
              <a:spcPct val="35000"/>
            </a:spcAft>
            <a:buNone/>
          </a:pPr>
          <a:r>
            <a:rPr lang="tr-TR" sz="3000" kern="1200" dirty="0" err="1"/>
            <a:t>session</a:t>
          </a:r>
          <a:endParaRPr lang="tr-TR" sz="3000" kern="1200" dirty="0"/>
        </a:p>
      </dsp:txBody>
      <dsp:txXfrm>
        <a:off x="400213" y="2626734"/>
        <a:ext cx="1283778" cy="1283778"/>
      </dsp:txXfrm>
    </dsp:sp>
    <dsp:sp modelId="{994EA907-D1CE-48A1-B8DF-1282F0A7399D}">
      <dsp:nvSpPr>
        <dsp:cNvPr id="0" name=""/>
        <dsp:cNvSpPr/>
      </dsp:nvSpPr>
      <dsp:spPr>
        <a:xfrm rot="18000000">
          <a:off x="1475503" y="1793724"/>
          <a:ext cx="482497" cy="612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1511690" y="1978951"/>
        <a:ext cx="337748" cy="3676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495AF-280B-5F48-89AC-6B8482308D69}" type="datetimeFigureOut">
              <a:rPr lang="en-US" smtClean="0"/>
              <a:t>6/6/2022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250DB-16D8-AE4B-AEA5-D00E86856F54}" type="slidenum">
              <a:rPr lang="en-US" smtClean="0"/>
              <a:t>‹#›</a:t>
            </a:fld>
            <a:endParaRPr lang="en-US"/>
          </a:p>
        </p:txBody>
      </p:sp>
    </p:spTree>
    <p:extLst>
      <p:ext uri="{BB962C8B-B14F-4D97-AF65-F5344CB8AC3E}">
        <p14:creationId xmlns:p14="http://schemas.microsoft.com/office/powerpoint/2010/main" val="1308037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noTextEdit="1"/>
          </p:cNvSpPr>
          <p:nvPr>
            <p:ph type="sldImg"/>
          </p:nvPr>
        </p:nvSpPr>
        <p:spPr>
          <a:ln/>
        </p:spPr>
      </p:sp>
      <p:sp>
        <p:nvSpPr>
          <p:cNvPr id="19458"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r-TR">
              <a:latin typeface="Times New Roman" charset="0"/>
            </a:endParaRPr>
          </a:p>
        </p:txBody>
      </p:sp>
      <p:sp>
        <p:nvSpPr>
          <p:cNvPr id="19459"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88BDDF6-76C6-3242-99C3-797CC6B605F3}" type="slidenum">
              <a:rPr lang="de-DE" sz="1200"/>
              <a:pPr eaLnBrk="1" hangingPunct="1"/>
              <a:t>1</a:t>
            </a:fld>
            <a:endParaRPr 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Slayt Görüntüsü Yer Tutucusu"/>
          <p:cNvSpPr>
            <a:spLocks noGrp="1" noRot="1" noChangeAspect="1" noTextEdit="1"/>
          </p:cNvSpPr>
          <p:nvPr>
            <p:ph type="sldImg"/>
          </p:nvPr>
        </p:nvSpPr>
        <p:spPr>
          <a:ln/>
        </p:spPr>
      </p:sp>
      <p:sp>
        <p:nvSpPr>
          <p:cNvPr id="34818"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sz="1000">
                <a:latin typeface="Times New Roman" charset="0"/>
              </a:rPr>
              <a:t>1 am very happy to say that A lot of things have been changed in Turkurolap Laparoscopy Training</a:t>
            </a:r>
          </a:p>
          <a:p>
            <a:r>
              <a:rPr lang="tr-TR" sz="1000">
                <a:latin typeface="Times New Roman" charset="0"/>
              </a:rPr>
              <a:t>As you may know , the very first training started in Ankara in 2004 and we aimed to move our activities to other cities and We held the 8th one in Konya and then we decided  to make this courses </a:t>
            </a:r>
            <a:r>
              <a:rPr sz="1000">
                <a:latin typeface="Times New Roman" charset="0"/>
              </a:rPr>
              <a:t>international , therefore </a:t>
            </a:r>
            <a:r>
              <a:rPr lang="tr-TR" sz="1000">
                <a:latin typeface="Times New Roman" charset="0"/>
              </a:rPr>
              <a:t>the 10th one was held in Greece. </a:t>
            </a:r>
          </a:p>
          <a:p>
            <a:r>
              <a:rPr lang="tr-TR" sz="1000">
                <a:latin typeface="Times New Roman" charset="0"/>
              </a:rPr>
              <a:t>20th course was held as part of 30th World Congress of Endourology in İstanbul.</a:t>
            </a:r>
          </a:p>
          <a:p>
            <a:r>
              <a:rPr lang="tr-TR" sz="1000">
                <a:latin typeface="Times New Roman" charset="0"/>
              </a:rPr>
              <a:t>22th course is now in Moscow as ESUT course. We will succesfully  continue these courses in Ankara, Cluj and Cairo in 2013. </a:t>
            </a:r>
          </a:p>
          <a:p>
            <a:endParaRPr lang="tr-TR" sz="1000">
              <a:latin typeface="Times New Roman" charset="0"/>
            </a:endParaRPr>
          </a:p>
        </p:txBody>
      </p:sp>
      <p:sp>
        <p:nvSpPr>
          <p:cNvPr id="34819"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E93C98-17EA-7042-992C-A788E07B54C4}" type="slidenum">
              <a:rPr lang="de-DE" sz="1200"/>
              <a:pPr eaLnBrk="1" hangingPunct="1"/>
              <a:t>45</a:t>
            </a:fld>
            <a:endParaRPr 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Slayt Görüntüsü Yer Tutucusu"/>
          <p:cNvSpPr>
            <a:spLocks noGrp="1" noRot="1" noChangeAspect="1" noTextEdit="1"/>
          </p:cNvSpPr>
          <p:nvPr>
            <p:ph type="sldImg"/>
          </p:nvPr>
        </p:nvSpPr>
        <p:spPr>
          <a:ln/>
        </p:spPr>
      </p:sp>
      <p:sp>
        <p:nvSpPr>
          <p:cNvPr id="47106"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r-TR">
              <a:latin typeface="Times New Roman" charset="0"/>
            </a:endParaRPr>
          </a:p>
        </p:txBody>
      </p:sp>
      <p:sp>
        <p:nvSpPr>
          <p:cNvPr id="47107"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27991B-4E4E-9446-8FBF-2BBEAD3CD840}" type="slidenum">
              <a:rPr lang="de-DE" sz="1200"/>
              <a:pPr eaLnBrk="1" hangingPunct="1"/>
              <a:t>46</a:t>
            </a:fld>
            <a:endParaRPr 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Slayt Görüntüsü Yer Tutucusu"/>
          <p:cNvSpPr>
            <a:spLocks noGrp="1" noRot="1" noChangeAspect="1" noTextEdit="1"/>
          </p:cNvSpPr>
          <p:nvPr>
            <p:ph type="sldImg"/>
          </p:nvPr>
        </p:nvSpPr>
        <p:spPr>
          <a:ln/>
        </p:spPr>
      </p:sp>
      <p:sp>
        <p:nvSpPr>
          <p:cNvPr id="61442"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sz="1100">
                <a:latin typeface="Times New Roman" charset="0"/>
              </a:rPr>
              <a:t>Im proudly repeat it again, that All our courses were acredited by ESUT and EBU.</a:t>
            </a:r>
          </a:p>
          <a:p>
            <a:endParaRPr lang="tr-TR">
              <a:latin typeface="Times New Roman" charset="0"/>
            </a:endParaRPr>
          </a:p>
        </p:txBody>
      </p:sp>
      <p:sp>
        <p:nvSpPr>
          <p:cNvPr id="61443"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6045B4-61EA-9543-AB68-31CEE5B081C8}" type="slidenum">
              <a:rPr lang="de-DE" sz="1200"/>
              <a:pPr eaLnBrk="1" hangingPunct="1"/>
              <a:t>47</a:t>
            </a:fld>
            <a:endParaRPr 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Slayt Görüntüsü Yer Tutucusu"/>
          <p:cNvSpPr>
            <a:spLocks noGrp="1" noRot="1" noChangeAspect="1" noTextEdit="1"/>
          </p:cNvSpPr>
          <p:nvPr>
            <p:ph type="sldImg"/>
          </p:nvPr>
        </p:nvSpPr>
        <p:spPr>
          <a:ln/>
        </p:spPr>
      </p:sp>
      <p:sp>
        <p:nvSpPr>
          <p:cNvPr id="81922"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b="1">
                <a:latin typeface="Times New Roman" charset="0"/>
              </a:rPr>
              <a:t>let’s look at chronologically at what level we are in the world so far</a:t>
            </a:r>
            <a:endParaRPr lang="tr-TR">
              <a:latin typeface="Times New Roman" charset="0"/>
            </a:endParaRPr>
          </a:p>
        </p:txBody>
      </p:sp>
      <p:sp>
        <p:nvSpPr>
          <p:cNvPr id="81923"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3C89856-4EC9-F24A-AA60-403ECCBBECBC}" type="slidenum">
              <a:rPr lang="de-DE" sz="1200"/>
              <a:pPr eaLnBrk="1" hangingPunct="1"/>
              <a:t>48</a:t>
            </a:fld>
            <a:endParaRPr 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a:ln/>
        </p:spPr>
      </p:sp>
      <p:sp>
        <p:nvSpPr>
          <p:cNvPr id="67587" name="2 Not Yer Tutucusu"/>
          <p:cNvSpPr>
            <a:spLocks noGrp="1"/>
          </p:cNvSpPr>
          <p:nvPr>
            <p:ph type="body" idx="1"/>
          </p:nvPr>
        </p:nvSpPr>
        <p:spPr>
          <a:noFill/>
          <a:ln/>
        </p:spPr>
        <p:txBody>
          <a:bodyPr/>
          <a:lstStyle/>
          <a:p>
            <a:endParaRPr lang="tr-TR"/>
          </a:p>
        </p:txBody>
      </p:sp>
      <p:sp>
        <p:nvSpPr>
          <p:cNvPr id="4" name="3 Slayt Numarası Yer Tutucusu"/>
          <p:cNvSpPr>
            <a:spLocks noGrp="1"/>
          </p:cNvSpPr>
          <p:nvPr>
            <p:ph type="sldNum" sz="quarter" idx="5"/>
          </p:nvPr>
        </p:nvSpPr>
        <p:spPr/>
        <p:txBody>
          <a:bodyPr/>
          <a:lstStyle/>
          <a:p>
            <a:pPr>
              <a:defRPr/>
            </a:pPr>
            <a:fld id="{42984412-E953-45E3-8531-F59E7B7F7F88}" type="slidenum">
              <a:rPr lang="de-DE" smtClean="0"/>
              <a:pPr>
                <a:defRPr/>
              </a:pPr>
              <a:t>49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Slayt Görüntüsü Yer Tutucusu"/>
          <p:cNvSpPr>
            <a:spLocks noGrp="1" noRot="1" noChangeAspect="1" noTextEdit="1"/>
          </p:cNvSpPr>
          <p:nvPr>
            <p:ph type="sldImg"/>
          </p:nvPr>
        </p:nvSpPr>
        <p:spPr>
          <a:ln/>
        </p:spPr>
      </p:sp>
      <p:sp>
        <p:nvSpPr>
          <p:cNvPr id="88066"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tr-TR">
              <a:latin typeface="Times New Roman" charset="0"/>
            </a:endParaRPr>
          </a:p>
        </p:txBody>
      </p:sp>
      <p:sp>
        <p:nvSpPr>
          <p:cNvPr id="88067"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8BB769-4C29-8A43-8DB9-EFE4C9EBF5C6}" type="slidenum">
              <a:rPr lang="de-DE" sz="1200"/>
              <a:pPr eaLnBrk="1" hangingPunct="1"/>
              <a:t>50</a:t>
            </a:fld>
            <a:endParaRPr 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EE6A9B-83D1-AD44-B8D4-455664787A98}" type="slidenum">
              <a:rPr lang="en-US" sz="1200"/>
              <a:pPr eaLnBrk="1" hangingPunct="1"/>
              <a:t>51</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b="1">
                <a:latin typeface="Times New Roman" charset="0"/>
              </a:rPr>
              <a:t>In the slaysts, you see some pictures of our courses that we conducted so far</a:t>
            </a:r>
            <a:endParaRPr lang="tr-TR">
              <a:latin typeface="Times New Roman" charset="0"/>
            </a:endParaRPr>
          </a:p>
          <a:p>
            <a:endParaRPr>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F9F504-9004-43E3-8A4E-0796C042F94F}" type="slidenum">
              <a:rPr lang="en-US"/>
              <a:pPr>
                <a:defRPr/>
              </a:pPr>
              <a:t>54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tr-TR" b="1"/>
              <a:t>We </a:t>
            </a:r>
            <a:r>
              <a:rPr b="1"/>
              <a:t>believe</a:t>
            </a:r>
            <a:r>
              <a:rPr lang="tr-TR" b="1"/>
              <a:t> that International collaboration was very important fort the succes of our courses. </a:t>
            </a:r>
            <a:endParaRPr lang="tr-T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F9F504-9004-43E3-8A4E-0796C042F94F}" type="slidenum">
              <a:rPr lang="en-US"/>
              <a:pPr>
                <a:defRPr/>
              </a:pPr>
              <a:t>55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tr-TR" b="1"/>
              <a:t>We </a:t>
            </a:r>
            <a:r>
              <a:rPr b="1"/>
              <a:t>believe</a:t>
            </a:r>
            <a:r>
              <a:rPr lang="tr-TR" b="1"/>
              <a:t> that International collaboration was very important fort the succes of our courses. </a:t>
            </a:r>
            <a:endParaRPr lang="tr-T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A6D69B-C717-D544-B189-FBEEE2E1A2D7}" type="slidenum">
              <a:rPr lang="en-US" sz="1200"/>
              <a:pPr eaLnBrk="1" hangingPunct="1"/>
              <a:t>56</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a:ln/>
        </p:spPr>
      </p:sp>
      <p:sp>
        <p:nvSpPr>
          <p:cNvPr id="60419" name="2 Not Yer Tutucusu"/>
          <p:cNvSpPr>
            <a:spLocks noGrp="1"/>
          </p:cNvSpPr>
          <p:nvPr>
            <p:ph type="body" idx="1"/>
          </p:nvPr>
        </p:nvSpPr>
        <p:spPr>
          <a:noFill/>
          <a:ln/>
        </p:spPr>
        <p:txBody>
          <a:bodyPr/>
          <a:lstStyle/>
          <a:p>
            <a:r>
              <a:rPr lang="tr-TR" b="1"/>
              <a:t>(It is very important to seperate trainees in to groups for the quality of education)</a:t>
            </a:r>
          </a:p>
          <a:p>
            <a:endParaRPr lang="tr-TR"/>
          </a:p>
        </p:txBody>
      </p:sp>
      <p:sp>
        <p:nvSpPr>
          <p:cNvPr id="4" name="3 Slayt Numarası Yer Tutucusu"/>
          <p:cNvSpPr>
            <a:spLocks noGrp="1"/>
          </p:cNvSpPr>
          <p:nvPr>
            <p:ph type="sldNum" sz="quarter" idx="5"/>
          </p:nvPr>
        </p:nvSpPr>
        <p:spPr/>
        <p:txBody>
          <a:bodyPr/>
          <a:lstStyle/>
          <a:p>
            <a:pPr>
              <a:defRPr/>
            </a:pPr>
            <a:fld id="{DFA33EB7-42CC-4828-854C-D235F80C3F36}" type="slidenum">
              <a:rPr lang="de-DE" smtClean="0"/>
              <a:pPr>
                <a:defRPr/>
              </a:pPr>
              <a:t>12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Slayt Görüntüsü Yer Tutucusu"/>
          <p:cNvSpPr>
            <a:spLocks noGrp="1" noRot="1" noChangeAspect="1" noTextEdit="1"/>
          </p:cNvSpPr>
          <p:nvPr>
            <p:ph type="sldImg"/>
          </p:nvPr>
        </p:nvSpPr>
        <p:spPr>
          <a:ln/>
        </p:spPr>
      </p:sp>
      <p:sp>
        <p:nvSpPr>
          <p:cNvPr id="102402" name="2 Not Yer Tutucusu"/>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a:latin typeface="Times New Roman" charset="0"/>
              </a:rPr>
              <a:t>The 22th course is now in Moscow, this is very important, because this is the first official ESUT course.  </a:t>
            </a:r>
            <a:endParaRPr lang="tr-TR">
              <a:latin typeface="Times New Roman" charset="0"/>
            </a:endParaRPr>
          </a:p>
          <a:p>
            <a:r>
              <a:rPr>
                <a:latin typeface="Times New Roman" charset="0"/>
              </a:rPr>
              <a:t>Our upcoming planned courses in this year will held in Athens (23),  Cluj (24) and Cairo(25).</a:t>
            </a:r>
            <a:endParaRPr lang="tr-TR">
              <a:latin typeface="Times New Roman" charset="0"/>
            </a:endParaRPr>
          </a:p>
          <a:p>
            <a:r>
              <a:rPr>
                <a:latin typeface="Times New Roman" charset="0"/>
              </a:rPr>
              <a:t>We believe that International collaboration is very important for the success of Applied Laparoscopy courses, </a:t>
            </a:r>
            <a:endParaRPr lang="tr-TR">
              <a:latin typeface="Times New Roman" charset="0"/>
            </a:endParaRPr>
          </a:p>
          <a:p>
            <a:endParaRPr lang="tr-TR">
              <a:latin typeface="Times New Roman" charset="0"/>
            </a:endParaRPr>
          </a:p>
        </p:txBody>
      </p:sp>
      <p:sp>
        <p:nvSpPr>
          <p:cNvPr id="102403" name="3 Slayt Numarası Yer Tutucusu"/>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B4998B-5BB1-0F44-A568-DC0006BB13DF}" type="slidenum">
              <a:rPr lang="de-DE" sz="1200"/>
              <a:pPr eaLnBrk="1" hangingPunct="1"/>
              <a:t>69</a:t>
            </a:fld>
            <a:endParaRPr 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62467" name="2 Not Yer Tutucusu"/>
          <p:cNvSpPr>
            <a:spLocks noGrp="1"/>
          </p:cNvSpPr>
          <p:nvPr>
            <p:ph type="body" idx="1"/>
          </p:nvPr>
        </p:nvSpPr>
        <p:spPr>
          <a:noFill/>
          <a:ln/>
        </p:spPr>
        <p:txBody>
          <a:bodyPr/>
          <a:lstStyle/>
          <a:p>
            <a:r>
              <a:rPr lang="tr-TR" sz="1100"/>
              <a:t>Im proudly repeat it again, that All our courses were acredited by ESUT and EBU.</a:t>
            </a:r>
          </a:p>
          <a:p>
            <a:endParaRPr lang="tr-TR"/>
          </a:p>
        </p:txBody>
      </p:sp>
      <p:sp>
        <p:nvSpPr>
          <p:cNvPr id="4" name="3 Slayt Numarası Yer Tutucusu"/>
          <p:cNvSpPr>
            <a:spLocks noGrp="1"/>
          </p:cNvSpPr>
          <p:nvPr>
            <p:ph type="sldNum" sz="quarter" idx="5"/>
          </p:nvPr>
        </p:nvSpPr>
        <p:spPr/>
        <p:txBody>
          <a:bodyPr/>
          <a:lstStyle/>
          <a:p>
            <a:pPr>
              <a:defRPr/>
            </a:pPr>
            <a:fld id="{E3977C58-A2E6-49B8-81AE-6362D3E08475}" type="slidenum">
              <a:rPr lang="de-DE" smtClean="0"/>
              <a:pPr>
                <a:defRPr/>
              </a:pPr>
              <a:t>20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164DC2-33A8-4549-8A81-F6F7D151BA92}" type="slidenum">
              <a:rPr lang="en-US" sz="1200"/>
              <a:pPr eaLnBrk="1" hangingPunct="1"/>
              <a:t>22</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D5FF94-E11A-424B-B6F9-DCAE58AA7D67}" type="slidenum">
              <a:rPr lang="en-US"/>
              <a:pPr>
                <a:defRPr/>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35EFA09-DD49-FF4E-9A89-32E6113B89CE}" type="slidenum">
              <a:rPr lang="en-US" sz="1200"/>
              <a:pPr eaLnBrk="1" hangingPunct="1"/>
              <a:t>27</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B4E4F3B-E67D-450D-B653-3A2311FD5C0A}" type="slidenum">
              <a:rPr lang="de-DE" smtClean="0"/>
              <a:pPr>
                <a:defRPr/>
              </a:pPr>
              <a:t>33</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9CE58F-0BBA-4C73-868A-DCA57C91330C}" type="slidenum">
              <a:rPr lang="de-DE" smtClean="0"/>
              <a:pPr/>
              <a:t>38</a:t>
            </a:fld>
            <a:endParaRPr lang="de-DE"/>
          </a:p>
        </p:txBody>
      </p:sp>
      <p:sp>
        <p:nvSpPr>
          <p:cNvPr id="54275" name="1 Slayt Görüntüsü Yer Tutucusu"/>
          <p:cNvSpPr>
            <a:spLocks noGrp="1" noRot="1" noChangeAspect="1" noTextEdit="1"/>
          </p:cNvSpPr>
          <p:nvPr>
            <p:ph type="sldImg"/>
          </p:nvPr>
        </p:nvSpPr>
        <p:spPr>
          <a:ln/>
        </p:spPr>
      </p:sp>
      <p:sp>
        <p:nvSpPr>
          <p:cNvPr id="54276" name="2 Not Yer Tutucusu"/>
          <p:cNvSpPr>
            <a:spLocks noGrp="1"/>
          </p:cNvSpPr>
          <p:nvPr>
            <p:ph type="body" idx="1"/>
          </p:nvPr>
        </p:nvSpPr>
        <p:spPr>
          <a:xfrm>
            <a:off x="685800" y="4343400"/>
            <a:ext cx="5486400" cy="4114800"/>
          </a:xfrm>
          <a:noFill/>
          <a:ln/>
        </p:spPr>
        <p:txBody>
          <a:bodyPr/>
          <a:lstStyle/>
          <a:p>
            <a:pPr>
              <a:spcBef>
                <a:spcPct val="0"/>
              </a:spcBef>
            </a:pPr>
            <a:r>
              <a:rPr lang="tr-TR" dirty="0" err="1"/>
              <a:t>We</a:t>
            </a:r>
            <a:r>
              <a:rPr lang="tr-TR" dirty="0"/>
              <a:t> </a:t>
            </a:r>
            <a:r>
              <a:rPr lang="tr-TR" dirty="0" err="1"/>
              <a:t>know</a:t>
            </a:r>
            <a:r>
              <a:rPr lang="tr-TR" dirty="0"/>
              <a:t> </a:t>
            </a:r>
            <a:r>
              <a:rPr lang="tr-TR" dirty="0" err="1"/>
              <a:t>that</a:t>
            </a:r>
            <a:r>
              <a:rPr lang="tr-TR" dirty="0"/>
              <a:t> </a:t>
            </a:r>
            <a:r>
              <a:rPr lang="tr-TR" dirty="0" err="1"/>
              <a:t>nurses</a:t>
            </a:r>
            <a:r>
              <a:rPr lang="tr-TR" dirty="0"/>
              <a:t> </a:t>
            </a:r>
            <a:r>
              <a:rPr lang="tr-TR" dirty="0" err="1"/>
              <a:t>are</a:t>
            </a:r>
            <a:r>
              <a:rPr lang="tr-TR" dirty="0"/>
              <a:t> an </a:t>
            </a:r>
            <a:r>
              <a:rPr lang="tr-TR" dirty="0" err="1"/>
              <a:t>important</a:t>
            </a:r>
            <a:r>
              <a:rPr lang="tr-TR" dirty="0"/>
              <a:t> </a:t>
            </a:r>
            <a:r>
              <a:rPr lang="tr-TR" dirty="0" err="1"/>
              <a:t>part</a:t>
            </a:r>
            <a:r>
              <a:rPr lang="tr-TR" dirty="0"/>
              <a:t> of </a:t>
            </a:r>
            <a:r>
              <a:rPr lang="tr-TR" dirty="0" err="1"/>
              <a:t>the</a:t>
            </a:r>
            <a:r>
              <a:rPr lang="tr-TR" dirty="0"/>
              <a:t> </a:t>
            </a:r>
            <a:r>
              <a:rPr lang="tr-TR" dirty="0" err="1"/>
              <a:t>laparoscopy</a:t>
            </a:r>
            <a:r>
              <a:rPr lang="tr-TR" dirty="0"/>
              <a:t> </a:t>
            </a:r>
            <a:r>
              <a:rPr lang="tr-TR" dirty="0" err="1"/>
              <a:t>team</a:t>
            </a:r>
            <a:r>
              <a:rPr lang="tr-TR" dirty="0"/>
              <a:t>.  </a:t>
            </a:r>
          </a:p>
        </p:txBody>
      </p:sp>
      <p:sp>
        <p:nvSpPr>
          <p:cNvPr id="5427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A73CDA1-F7DA-40D6-B0AB-6DB3796E853D}" type="slidenum">
              <a:rPr lang="tr-TR" sz="1200">
                <a:latin typeface="Calibri" pitchFamily="34" charset="0"/>
              </a:rPr>
              <a:pPr algn="r" eaLnBrk="1" hangingPunct="1"/>
              <a:t>38</a:t>
            </a:fld>
            <a:endParaRPr lang="tr-TR"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0CA27FE-9209-46FD-B50A-4724A9983AA3}" type="slidenum">
              <a:rPr lang="de-DE" smtClean="0"/>
              <a:pPr/>
              <a:t>41</a:t>
            </a:fld>
            <a:endParaRPr lang="de-DE"/>
          </a:p>
        </p:txBody>
      </p:sp>
      <p:sp>
        <p:nvSpPr>
          <p:cNvPr id="55299" name="1 Slayt Görüntüsü Yer Tutucusu"/>
          <p:cNvSpPr>
            <a:spLocks noGrp="1" noRot="1" noChangeAspect="1" noTextEdit="1"/>
          </p:cNvSpPr>
          <p:nvPr>
            <p:ph type="sldImg"/>
          </p:nvPr>
        </p:nvSpPr>
        <p:spPr>
          <a:ln/>
        </p:spPr>
      </p:sp>
      <p:sp>
        <p:nvSpPr>
          <p:cNvPr id="55300" name="2 Not Yer Tutucusu"/>
          <p:cNvSpPr>
            <a:spLocks noGrp="1"/>
          </p:cNvSpPr>
          <p:nvPr>
            <p:ph type="body" idx="1"/>
          </p:nvPr>
        </p:nvSpPr>
        <p:spPr>
          <a:xfrm>
            <a:off x="685800" y="4343400"/>
            <a:ext cx="5486400" cy="4114800"/>
          </a:xfrm>
          <a:noFill/>
          <a:ln/>
        </p:spPr>
        <p:txBody>
          <a:bodyPr/>
          <a:lstStyle/>
          <a:p>
            <a:pPr>
              <a:spcBef>
                <a:spcPct val="0"/>
              </a:spcBef>
            </a:pPr>
            <a:endParaRPr lang="tr-TR"/>
          </a:p>
          <a:p>
            <a:pPr>
              <a:spcBef>
                <a:spcPct val="0"/>
              </a:spcBef>
            </a:pPr>
            <a:endParaRPr lang="tr-TR"/>
          </a:p>
        </p:txBody>
      </p:sp>
      <p:sp>
        <p:nvSpPr>
          <p:cNvPr id="5530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F9ECA6B-DEC4-44C8-96C9-E9E91B922A78}" type="slidenum">
              <a:rPr lang="tr-TR" sz="1200">
                <a:latin typeface="Calibri" pitchFamily="34" charset="0"/>
              </a:rPr>
              <a:pPr algn="r" eaLnBrk="1" hangingPunct="1"/>
              <a:t>41</a:t>
            </a:fld>
            <a:endParaRPr lang="tr-T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tr-TR"/>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dirty="0"/>
          </a:p>
        </p:txBody>
      </p:sp>
      <p:sp>
        <p:nvSpPr>
          <p:cNvPr id="4" name="Date Placeholder 3"/>
          <p:cNvSpPr>
            <a:spLocks noGrp="1"/>
          </p:cNvSpPr>
          <p:nvPr>
            <p:ph type="dt" sz="half" idx="10"/>
          </p:nvPr>
        </p:nvSpPr>
        <p:spPr/>
        <p:txBody>
          <a:bodyPr/>
          <a:lstStyle/>
          <a:p>
            <a:fld id="{2069C06D-4ED8-42C6-905D-CA84CA1B6CBF}" type="datetime2">
              <a:rPr lang="en-US" smtClean="0"/>
              <a:t>Monday, June 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tr-TR"/>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tr-TR"/>
              <a:t>Click to edit Master text styles</a:t>
            </a:r>
          </a:p>
        </p:txBody>
      </p:sp>
      <p:sp>
        <p:nvSpPr>
          <p:cNvPr id="5" name="Date Placeholder 4"/>
          <p:cNvSpPr>
            <a:spLocks noGrp="1"/>
          </p:cNvSpPr>
          <p:nvPr>
            <p:ph type="dt" sz="half" idx="10"/>
          </p:nvPr>
        </p:nvSpPr>
        <p:spPr/>
        <p:txBody>
          <a:bodyPr/>
          <a:lstStyle/>
          <a:p>
            <a:fld id="{0B385921-A91A-409C-921C-0E0EC1E750EC}" type="datetime2">
              <a:rPr lang="en-US" smtClean="0"/>
              <a:t>Monday, June 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Monday, June 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tr-TR"/>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Monday, June 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1"/>
            <a:ext cx="4038600" cy="452596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9"/>
            <a:ext cx="4038600" cy="21875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Veri Yer Tutucusu"/>
          <p:cNvSpPr>
            <a:spLocks noGrp="1"/>
          </p:cNvSpPr>
          <p:nvPr>
            <p:ph type="dt" sz="half" idx="10"/>
          </p:nvPr>
        </p:nvSpPr>
        <p:spPr>
          <a:xfrm>
            <a:off x="457200" y="6244735"/>
            <a:ext cx="2133600" cy="475809"/>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3124200" y="6244735"/>
            <a:ext cx="2895600" cy="475809"/>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4735"/>
            <a:ext cx="2133600" cy="475809"/>
          </a:xfrm>
        </p:spPr>
        <p:txBody>
          <a:bodyPr/>
          <a:lstStyle>
            <a:lvl1pPr>
              <a:defRPr/>
            </a:lvl1pPr>
          </a:lstStyle>
          <a:p>
            <a:pPr>
              <a:defRPr/>
            </a:pPr>
            <a:fld id="{E3AD9A0B-AE1B-B74E-BB9B-0D1CEEB728D8}" type="slidenum">
              <a:rPr lang="tr-TR"/>
              <a:pPr>
                <a:defRPr/>
              </a:pPr>
              <a:t>‹#›</a:t>
            </a:fld>
            <a:endParaRPr lang="tr-TR"/>
          </a:p>
        </p:txBody>
      </p:sp>
    </p:spTree>
    <p:extLst>
      <p:ext uri="{BB962C8B-B14F-4D97-AF65-F5344CB8AC3E}">
        <p14:creationId xmlns:p14="http://schemas.microsoft.com/office/powerpoint/2010/main" val="393724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Başlık, Metin ve Medya Klib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1"/>
            <a:ext cx="4038600" cy="452596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dya Yer Tutucusu"/>
          <p:cNvSpPr>
            <a:spLocks noGrp="1"/>
          </p:cNvSpPr>
          <p:nvPr>
            <p:ph type="media" sz="half" idx="2"/>
          </p:nvPr>
        </p:nvSpPr>
        <p:spPr>
          <a:xfrm>
            <a:off x="4648200" y="1600201"/>
            <a:ext cx="4038600" cy="4525964"/>
          </a:xfrm>
        </p:spPr>
        <p:txBody>
          <a:bodyPr/>
          <a:lstStyle/>
          <a:p>
            <a:pPr lvl="0"/>
            <a:endParaRPr lang="tr-TR" noProof="0"/>
          </a:p>
        </p:txBody>
      </p:sp>
      <p:sp>
        <p:nvSpPr>
          <p:cNvPr id="5" name="4 Veri Yer Tutucusu"/>
          <p:cNvSpPr>
            <a:spLocks noGrp="1"/>
          </p:cNvSpPr>
          <p:nvPr>
            <p:ph type="dt" sz="half" idx="10"/>
          </p:nvPr>
        </p:nvSpPr>
        <p:spPr>
          <a:xfrm>
            <a:off x="457200" y="6244735"/>
            <a:ext cx="2133600" cy="475809"/>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4735"/>
            <a:ext cx="2895600" cy="475809"/>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4735"/>
            <a:ext cx="2133600" cy="475809"/>
          </a:xfrm>
        </p:spPr>
        <p:txBody>
          <a:bodyPr/>
          <a:lstStyle>
            <a:lvl1pPr>
              <a:defRPr/>
            </a:lvl1pPr>
          </a:lstStyle>
          <a:p>
            <a:pPr>
              <a:defRPr/>
            </a:pPr>
            <a:fld id="{93040637-43C8-0148-AF0F-A7E7DBB88AD2}" type="slidenum">
              <a:rPr lang="tr-TR"/>
              <a:pPr>
                <a:defRPr/>
              </a:pPr>
              <a:t>‹#›</a:t>
            </a:fld>
            <a:endParaRPr lang="tr-TR"/>
          </a:p>
        </p:txBody>
      </p:sp>
    </p:spTree>
    <p:extLst>
      <p:ext uri="{BB962C8B-B14F-4D97-AF65-F5344CB8AC3E}">
        <p14:creationId xmlns:p14="http://schemas.microsoft.com/office/powerpoint/2010/main" val="258886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a:p>
        </p:txBody>
      </p:sp>
      <p:sp>
        <p:nvSpPr>
          <p:cNvPr id="3" name="Content Placeholder 2"/>
          <p:cNvSpPr>
            <a:spLocks noGrp="1"/>
          </p:cNvSpPr>
          <p:nvPr>
            <p:ph idx="1"/>
          </p:nvPr>
        </p:nvSpPr>
        <p:spPr/>
        <p:txBody>
          <a:bodyPr/>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Monday, June 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tr-TR"/>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Monday, June 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tr-TR"/>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Monday, June 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tr-TR"/>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Monday, June 6,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Monday, June 6,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Monday, June 6,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tr-TR"/>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Monday, June 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tr-TR"/>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tr-TR"/>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Monday, June 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tr-TR"/>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0B385921-A91A-409C-921C-0E0EC1E750EC}" type="datetime2">
              <a:rPr lang="en-US" smtClean="0"/>
              <a:t>Monday, June 6, 2022</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Lst>
  <p:hf sldNum="0"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7"/>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7"/>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7"/>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7"/>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7"/>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7"/>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7"/>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7"/>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7"/>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Masa%20&#220;st&#252;\Yasar%20OZGOK%20World%20Video%20Endourology\Yasar%20hoca%201%20son_0001.wmv" TargetMode="External"/><Relationship Id="rId1" Type="http://schemas.microsoft.com/office/2007/relationships/media" Target="file:///D:\Masa%20&#220;st&#252;\Yasar%20OZGOK%20World%20Video%20Endourology\Yasar%20hoca%201%20son_0001.wmv"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file:///D:\Masa%20&#220;st&#252;\Yasar%20OZGOK%20World%20Video%20Endourology\Domuz%20lab%20MPEG.mpg" TargetMode="External"/><Relationship Id="rId1" Type="http://schemas.microsoft.com/office/2007/relationships/media" Target="file:///D:\Masa%20&#220;st&#252;\Yasar%20OZGOK%20World%20Video%20Endourology\Domuz%20lab%20MPEG.mpg"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hyperlink" Target="http://www.robotictimes.org/%20current_issue.php" TargetMode="External"/><Relationship Id="rId2" Type="http://schemas.openxmlformats.org/officeDocument/2006/relationships/hyperlink" Target="http://www.robotictimes.org"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urkurolap.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6.emf"/><Relationship Id="rId4" Type="http://schemas.openxmlformats.org/officeDocument/2006/relationships/image" Target="../media/image6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5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5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4.jpeg"/></Relationships>
</file>

<file path=ppt/slides/_rels/slide5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6.xml"/><Relationship Id="rId4" Type="http://schemas.openxmlformats.org/officeDocument/2006/relationships/image" Target="../media/image97.jpeg"/></Relationships>
</file>

<file path=ppt/slides/_rels/slide5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7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6"/>
          <p:cNvSpPr txBox="1">
            <a:spLocks noChangeArrowheads="1"/>
          </p:cNvSpPr>
          <p:nvPr/>
        </p:nvSpPr>
        <p:spPr bwMode="auto">
          <a:xfrm>
            <a:off x="3797156" y="1771315"/>
            <a:ext cx="2879725" cy="1494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165" tIns="8583" rIns="17165" bIns="8583">
            <a:spAutoFit/>
          </a:bodyPr>
          <a:lstStyle>
            <a:lvl1pPr defTabSz="169863" eaLnBrk="0" hangingPunct="0">
              <a:defRPr sz="2400">
                <a:solidFill>
                  <a:schemeClr val="tx1"/>
                </a:solidFill>
                <a:latin typeface="Times New Roman" charset="0"/>
                <a:ea typeface="ＭＳ Ｐゴシック" charset="0"/>
                <a:cs typeface="ＭＳ Ｐゴシック" charset="0"/>
              </a:defRPr>
            </a:lvl1pPr>
            <a:lvl2pPr marL="742950" indent="-285750" defTabSz="169863" eaLnBrk="0" hangingPunct="0">
              <a:defRPr sz="2400">
                <a:solidFill>
                  <a:schemeClr val="tx1"/>
                </a:solidFill>
                <a:latin typeface="Times New Roman" charset="0"/>
                <a:ea typeface="ＭＳ Ｐゴシック" charset="0"/>
              </a:defRPr>
            </a:lvl2pPr>
            <a:lvl3pPr marL="1143000" indent="-228600" defTabSz="169863" eaLnBrk="0" hangingPunct="0">
              <a:defRPr sz="2400">
                <a:solidFill>
                  <a:schemeClr val="tx1"/>
                </a:solidFill>
                <a:latin typeface="Times New Roman" charset="0"/>
                <a:ea typeface="ＭＳ Ｐゴシック" charset="0"/>
              </a:defRPr>
            </a:lvl3pPr>
            <a:lvl4pPr marL="1600200" indent="-228600" defTabSz="169863" eaLnBrk="0" hangingPunct="0">
              <a:defRPr sz="2400">
                <a:solidFill>
                  <a:schemeClr val="tx1"/>
                </a:solidFill>
                <a:latin typeface="Times New Roman" charset="0"/>
                <a:ea typeface="ＭＳ Ｐゴシック" charset="0"/>
              </a:defRPr>
            </a:lvl4pPr>
            <a:lvl5pPr marL="2057400" indent="-228600" defTabSz="169863" eaLnBrk="0" hangingPunct="0">
              <a:defRPr sz="2400">
                <a:solidFill>
                  <a:schemeClr val="tx1"/>
                </a:solidFill>
                <a:latin typeface="Times New Roman" charset="0"/>
                <a:ea typeface="ＭＳ Ｐゴシック" charset="0"/>
              </a:defRPr>
            </a:lvl5pPr>
            <a:lvl6pPr marL="2514600" indent="-228600" defTabSz="1698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1698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1698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1698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dirty="0">
                <a:solidFill>
                  <a:srgbClr val="FFFF00"/>
                </a:solidFill>
              </a:rPr>
              <a:t>Laparoscopic Training 2004-2022  </a:t>
            </a:r>
            <a:br>
              <a:rPr lang="tr-TR" dirty="0">
                <a:solidFill>
                  <a:srgbClr val="FFFF00"/>
                </a:solidFill>
              </a:rPr>
            </a:br>
            <a:r>
              <a:rPr lang="en-US" dirty="0">
                <a:solidFill>
                  <a:srgbClr val="FFFF00"/>
                </a:solidFill>
              </a:rPr>
              <a:t>What has changed?</a:t>
            </a:r>
            <a:br>
              <a:rPr lang="tr-TR" dirty="0">
                <a:solidFill>
                  <a:srgbClr val="FFFF00"/>
                </a:solidFill>
              </a:rPr>
            </a:br>
            <a:endParaRPr lang="tr-TR" dirty="0"/>
          </a:p>
        </p:txBody>
      </p:sp>
      <p:sp>
        <p:nvSpPr>
          <p:cNvPr id="4099" name="Text Box 4"/>
          <p:cNvSpPr txBox="1">
            <a:spLocks noChangeArrowheads="1"/>
          </p:cNvSpPr>
          <p:nvPr/>
        </p:nvSpPr>
        <p:spPr bwMode="auto">
          <a:xfrm>
            <a:off x="180310" y="1061121"/>
            <a:ext cx="9644063" cy="2579654"/>
          </a:xfrm>
          <a:prstGeom prst="rect">
            <a:avLst/>
          </a:prstGeom>
          <a:noFill/>
          <a:ln w="9525">
            <a:noFill/>
            <a:miter lim="800000"/>
            <a:headEnd/>
            <a:tailEnd/>
          </a:ln>
        </p:spPr>
        <p:txBody>
          <a:bodyPr lIns="85825" tIns="42913" rIns="85825" bIns="42913">
            <a:spAutoFit/>
          </a:bodyPr>
          <a:lstStyle/>
          <a:p>
            <a:pPr algn="ctr">
              <a:lnSpc>
                <a:spcPct val="150000"/>
              </a:lnSpc>
              <a:defRPr/>
            </a:pPr>
            <a:r>
              <a:rPr lang="tr-TR" sz="2800" b="1" dirty="0">
                <a:solidFill>
                  <a:srgbClr val="FFFF00"/>
                </a:solidFill>
                <a:effectLst>
                  <a:outerShdw blurRad="38100" dist="38100" dir="2700000" algn="tl">
                    <a:srgbClr val="000000">
                      <a:alpha val="43137"/>
                    </a:srgbClr>
                  </a:outerShdw>
                </a:effectLst>
                <a:latin typeface="Times New Roman" pitchFamily="18" charset="0"/>
                <a:ea typeface="+mn-ea"/>
                <a:cs typeface="Arial" charset="0"/>
              </a:rPr>
              <a:t>ILRSA </a:t>
            </a:r>
            <a:r>
              <a:rPr lang="tr-TR" sz="2800" b="1" dirty="0" err="1">
                <a:solidFill>
                  <a:srgbClr val="FFFF00"/>
                </a:solidFill>
                <a:effectLst>
                  <a:outerShdw blurRad="38100" dist="38100" dir="2700000" algn="tl">
                    <a:srgbClr val="000000">
                      <a:alpha val="43137"/>
                    </a:srgbClr>
                  </a:outerShdw>
                </a:effectLst>
                <a:latin typeface="Times New Roman" pitchFamily="18" charset="0"/>
                <a:ea typeface="+mn-ea"/>
                <a:cs typeface="Arial" charset="0"/>
              </a:rPr>
              <a:t>Laparoscopy</a:t>
            </a:r>
            <a:r>
              <a:rPr lang="tr-TR" sz="2800" b="1" dirty="0">
                <a:solidFill>
                  <a:srgbClr val="FFFF00"/>
                </a:solidFill>
                <a:effectLst>
                  <a:outerShdw blurRad="38100" dist="38100" dir="2700000" algn="tl">
                    <a:srgbClr val="000000">
                      <a:alpha val="43137"/>
                    </a:srgbClr>
                  </a:outerShdw>
                </a:effectLst>
                <a:latin typeface="Times New Roman" pitchFamily="18" charset="0"/>
                <a:ea typeface="+mn-ea"/>
                <a:cs typeface="Arial" charset="0"/>
              </a:rPr>
              <a:t> Training Program </a:t>
            </a:r>
          </a:p>
          <a:p>
            <a:pPr algn="ctr">
              <a:defRPr/>
            </a:pPr>
            <a:endParaRPr lang="tr-TR" sz="2000" b="1" dirty="0">
              <a:solidFill>
                <a:srgbClr val="FFFFFF"/>
              </a:solidFill>
              <a:effectLst>
                <a:outerShdw blurRad="38100" dist="38100" dir="2700000" algn="tl">
                  <a:srgbClr val="000000">
                    <a:alpha val="43137"/>
                  </a:srgbClr>
                </a:outerShdw>
              </a:effectLst>
              <a:latin typeface="Times New Roman" pitchFamily="18" charset="0"/>
              <a:cs typeface="Arial" charset="0"/>
            </a:endParaRPr>
          </a:p>
          <a:p>
            <a:pPr algn="ctr">
              <a:defRPr/>
            </a:pPr>
            <a:endPar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endParaRPr>
          </a:p>
          <a:p>
            <a:pPr algn="ctr">
              <a:defRPr/>
            </a:pPr>
            <a:endParaRPr lang="tr-TR" sz="2000" b="1" dirty="0">
              <a:solidFill>
                <a:srgbClr val="FFFFFF"/>
              </a:solidFill>
              <a:effectLst>
                <a:outerShdw blurRad="38100" dist="38100" dir="2700000" algn="tl">
                  <a:srgbClr val="000000">
                    <a:alpha val="43137"/>
                  </a:srgbClr>
                </a:outerShdw>
              </a:effectLst>
              <a:latin typeface="Times New Roman" pitchFamily="18" charset="0"/>
              <a:cs typeface="Arial" charset="0"/>
            </a:endParaRPr>
          </a:p>
          <a:p>
            <a:pPr algn="ctr">
              <a:defRPr/>
            </a:pPr>
            <a:endPar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endParaRPr>
          </a:p>
          <a:p>
            <a:pPr algn="ctr">
              <a:defRPr/>
            </a:pPr>
            <a:r>
              <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rPr>
              <a:t>Yasar  </a:t>
            </a:r>
            <a:r>
              <a:rPr lang="tr-TR" sz="2000" b="1" dirty="0" err="1">
                <a:solidFill>
                  <a:srgbClr val="FFFFFF"/>
                </a:solidFill>
                <a:effectLst>
                  <a:outerShdw blurRad="38100" dist="38100" dir="2700000" algn="tl">
                    <a:srgbClr val="000000">
                      <a:alpha val="43137"/>
                    </a:srgbClr>
                  </a:outerShdw>
                </a:effectLst>
                <a:latin typeface="Times New Roman" pitchFamily="18" charset="0"/>
                <a:ea typeface="+mn-ea"/>
                <a:cs typeface="Arial" charset="0"/>
              </a:rPr>
              <a:t>Ozgok</a:t>
            </a:r>
            <a:r>
              <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rPr>
              <a:t> </a:t>
            </a:r>
            <a:r>
              <a:rPr lang="tr-TR" sz="2000" b="1" dirty="0" err="1">
                <a:solidFill>
                  <a:srgbClr val="FFFFFF"/>
                </a:solidFill>
                <a:effectLst>
                  <a:outerShdw blurRad="38100" dist="38100" dir="2700000" algn="tl">
                    <a:srgbClr val="000000">
                      <a:alpha val="43137"/>
                    </a:srgbClr>
                  </a:outerShdw>
                </a:effectLst>
                <a:latin typeface="Times New Roman" pitchFamily="18" charset="0"/>
                <a:cs typeface="Arial" charset="0"/>
              </a:rPr>
              <a:t>Professor</a:t>
            </a:r>
            <a:r>
              <a:rPr lang="tr-TR" sz="2000" b="1" dirty="0">
                <a:solidFill>
                  <a:srgbClr val="FFFFFF"/>
                </a:solidFill>
                <a:effectLst>
                  <a:outerShdw blurRad="38100" dist="38100" dir="2700000" algn="tl">
                    <a:srgbClr val="000000">
                      <a:alpha val="43137"/>
                    </a:srgbClr>
                  </a:outerShdw>
                </a:effectLst>
                <a:latin typeface="Times New Roman" pitchFamily="18" charset="0"/>
                <a:cs typeface="Arial" charset="0"/>
              </a:rPr>
              <a:t> MD.</a:t>
            </a:r>
            <a:endPar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endParaRPr>
          </a:p>
          <a:p>
            <a:pPr algn="ctr">
              <a:defRPr/>
            </a:pPr>
            <a:endParaRPr lang="tr-TR" sz="2000" b="1" dirty="0">
              <a:solidFill>
                <a:srgbClr val="FFFFFF"/>
              </a:solidFill>
              <a:effectLst>
                <a:outerShdw blurRad="38100" dist="38100" dir="2700000" algn="tl">
                  <a:srgbClr val="000000">
                    <a:alpha val="43137"/>
                  </a:srgbClr>
                </a:outerShdw>
              </a:effectLst>
              <a:latin typeface="Times New Roman" pitchFamily="18" charset="0"/>
              <a:ea typeface="+mn-ea"/>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56"/>
            <a:ext cx="1513296" cy="2691705"/>
          </a:xfrm>
          <a:prstGeom prst="rect">
            <a:avLst/>
          </a:prstGeom>
        </p:spPr>
      </p:pic>
      <p:pic>
        <p:nvPicPr>
          <p:cNvPr id="5" name="Picture 4" descr="A picture containing text, indoor, monitor, electronics&#10;&#10;Description automatically generated">
            <a:extLst>
              <a:ext uri="{FF2B5EF4-FFF2-40B4-BE49-F238E27FC236}">
                <a16:creationId xmlns:a16="http://schemas.microsoft.com/office/drawing/2014/main" id="{5F400696-A0D9-5EEA-F8F3-3CE7F4ED85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5187" y="3429000"/>
            <a:ext cx="4211573" cy="3158680"/>
          </a:xfrm>
          <a:prstGeom prst="rect">
            <a:avLst/>
          </a:prstGeom>
        </p:spPr>
      </p:pic>
      <p:pic>
        <p:nvPicPr>
          <p:cNvPr id="7" name="Picture 6" descr="A group of people in a room&#10;&#10;Description automatically generated">
            <a:extLst>
              <a:ext uri="{FF2B5EF4-FFF2-40B4-BE49-F238E27FC236}">
                <a16:creationId xmlns:a16="http://schemas.microsoft.com/office/drawing/2014/main" id="{B5048B6A-599F-EEE8-6FA9-EF41650F7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1457" y="-14856"/>
            <a:ext cx="5221770" cy="1156388"/>
          </a:xfrm>
          <a:prstGeom prst="rect">
            <a:avLst/>
          </a:prstGeom>
        </p:spPr>
      </p:pic>
    </p:spTree>
    <p:extLst>
      <p:ext uri="{BB962C8B-B14F-4D97-AF65-F5344CB8AC3E}">
        <p14:creationId xmlns:p14="http://schemas.microsoft.com/office/powerpoint/2010/main" val="244442565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904240" y="228601"/>
            <a:ext cx="7543800" cy="914400"/>
          </a:xfrm>
        </p:spPr>
        <p:txBody>
          <a:bodyPr/>
          <a:lstStyle/>
          <a:p>
            <a:r>
              <a:rPr lang="tr-TR" sz="3600" dirty="0">
                <a:solidFill>
                  <a:srgbClr val="98FFFF"/>
                </a:solidFill>
                <a:latin typeface="Times New Roman" charset="0"/>
              </a:rPr>
              <a:t>ILRSA </a:t>
            </a:r>
            <a:r>
              <a:rPr lang="tr-TR" sz="3600" dirty="0" err="1">
                <a:solidFill>
                  <a:srgbClr val="98FFFF"/>
                </a:solidFill>
                <a:latin typeface="Times New Roman" charset="0"/>
              </a:rPr>
              <a:t>Short</a:t>
            </a:r>
            <a:r>
              <a:rPr lang="tr-TR" sz="3600" dirty="0">
                <a:solidFill>
                  <a:srgbClr val="98FFFF"/>
                </a:solidFill>
                <a:latin typeface="Times New Roman" charset="0"/>
              </a:rPr>
              <a:t> </a:t>
            </a:r>
            <a:r>
              <a:rPr lang="tr-TR" sz="3600" dirty="0" err="1">
                <a:solidFill>
                  <a:srgbClr val="98FFFF"/>
                </a:solidFill>
                <a:latin typeface="Times New Roman" charset="0"/>
              </a:rPr>
              <a:t>Term</a:t>
            </a:r>
            <a:r>
              <a:rPr lang="tr-TR" sz="3600" dirty="0">
                <a:solidFill>
                  <a:srgbClr val="98FFFF"/>
                </a:solidFill>
                <a:latin typeface="Times New Roman" charset="0"/>
              </a:rPr>
              <a:t> Courses</a:t>
            </a:r>
          </a:p>
        </p:txBody>
      </p:sp>
      <p:sp>
        <p:nvSpPr>
          <p:cNvPr id="25602" name="2 İçerik Yer Tutucusu"/>
          <p:cNvSpPr>
            <a:spLocks noGrp="1"/>
          </p:cNvSpPr>
          <p:nvPr>
            <p:ph idx="1"/>
          </p:nvPr>
        </p:nvSpPr>
        <p:spPr>
          <a:xfrm>
            <a:off x="657924" y="1955801"/>
            <a:ext cx="7790116" cy="4301694"/>
          </a:xfrm>
        </p:spPr>
        <p:txBody>
          <a:bodyPr>
            <a:normAutofit/>
          </a:bodyPr>
          <a:lstStyle/>
          <a:p>
            <a:r>
              <a:rPr lang="tr-TR" sz="2400" dirty="0">
                <a:solidFill>
                  <a:srgbClr val="FFFFFF"/>
                </a:solidFill>
                <a:latin typeface="Times New Roman" charset="0"/>
              </a:rPr>
              <a:t>S</a:t>
            </a:r>
            <a:r>
              <a:rPr lang="en-US" sz="2400" dirty="0" err="1">
                <a:solidFill>
                  <a:srgbClr val="FFFFFF"/>
                </a:solidFill>
                <a:latin typeface="Times New Roman" charset="0"/>
              </a:rPr>
              <a:t>hort</a:t>
            </a:r>
            <a:r>
              <a:rPr lang="en-US" sz="2400" dirty="0">
                <a:solidFill>
                  <a:srgbClr val="FFFFFF"/>
                </a:solidFill>
                <a:latin typeface="Times New Roman" charset="0"/>
              </a:rPr>
              <a:t>-term courses </a:t>
            </a:r>
            <a:r>
              <a:rPr lang="en-US" sz="2400" dirty="0">
                <a:solidFill>
                  <a:srgbClr val="FFFF00"/>
                </a:solidFill>
                <a:latin typeface="Times New Roman" charset="0"/>
              </a:rPr>
              <a:t>are the supporting stages in the acquisition of urological laparoscopy </a:t>
            </a:r>
            <a:endParaRPr lang="tr-TR" sz="2400" dirty="0">
              <a:solidFill>
                <a:srgbClr val="FFFF00"/>
              </a:solidFill>
              <a:latin typeface="Times New Roman" charset="0"/>
            </a:endParaRPr>
          </a:p>
          <a:p>
            <a:r>
              <a:rPr lang="en-US" sz="2400" dirty="0">
                <a:solidFill>
                  <a:srgbClr val="FFFF00"/>
                </a:solidFill>
                <a:latin typeface="Times New Roman" charset="0"/>
              </a:rPr>
              <a:t>Training would start with simulated models and clinical situations in the skills lab until predefined proficiency criteria are met</a:t>
            </a:r>
            <a:endParaRPr lang="tr-TR" sz="2400" dirty="0">
              <a:solidFill>
                <a:srgbClr val="FFFF00"/>
              </a:solidFill>
              <a:latin typeface="Times New Roman" charset="0"/>
            </a:endParaRPr>
          </a:p>
          <a:p>
            <a:r>
              <a:rPr lang="en-US" sz="2400" dirty="0">
                <a:solidFill>
                  <a:srgbClr val="FFFF00"/>
                </a:solidFill>
                <a:latin typeface="Times New Roman" charset="0"/>
              </a:rPr>
              <a:t>Only then would the trainee be able to progress to clinical situations on the ward and in the operating room</a:t>
            </a:r>
            <a:endParaRPr lang="tr-TR" sz="2400" dirty="0">
              <a:solidFill>
                <a:srgbClr val="FFFF00"/>
              </a:solidFill>
              <a:latin typeface="Times New Roman" charset="0"/>
            </a:endParaRPr>
          </a:p>
        </p:txBody>
      </p:sp>
    </p:spTree>
    <p:extLst>
      <p:ext uri="{BB962C8B-B14F-4D97-AF65-F5344CB8AC3E}">
        <p14:creationId xmlns:p14="http://schemas.microsoft.com/office/powerpoint/2010/main" val="307557705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4 Başlık"/>
          <p:cNvSpPr>
            <a:spLocks noGrp="1"/>
          </p:cNvSpPr>
          <p:nvPr>
            <p:ph type="title"/>
          </p:nvPr>
        </p:nvSpPr>
        <p:spPr>
          <a:xfrm>
            <a:off x="-157347" y="572029"/>
            <a:ext cx="6100763" cy="1144058"/>
          </a:xfrm>
        </p:spPr>
        <p:txBody>
          <a:bodyPr>
            <a:normAutofit fontScale="90000"/>
          </a:bodyPr>
          <a:lstStyle/>
          <a:p>
            <a:r>
              <a:rPr lang="tr-TR" sz="3600" dirty="0">
                <a:solidFill>
                  <a:srgbClr val="98FFFF"/>
                </a:solidFill>
                <a:latin typeface="Times New Roman" charset="0"/>
              </a:rPr>
              <a:t>ILRSA </a:t>
            </a:r>
            <a:r>
              <a:rPr lang="tr-TR" sz="3600" dirty="0" err="1">
                <a:solidFill>
                  <a:srgbClr val="98FFFF"/>
                </a:solidFill>
                <a:latin typeface="Times New Roman" charset="0"/>
              </a:rPr>
              <a:t>Applied</a:t>
            </a:r>
            <a:r>
              <a:rPr lang="tr-TR" sz="3600" dirty="0">
                <a:solidFill>
                  <a:srgbClr val="98FFFF"/>
                </a:solidFill>
                <a:latin typeface="Times New Roman" charset="0"/>
              </a:rPr>
              <a:t> </a:t>
            </a:r>
            <a:r>
              <a:rPr lang="tr-TR" sz="3600" dirty="0" err="1">
                <a:solidFill>
                  <a:srgbClr val="98FFFF"/>
                </a:solidFill>
                <a:latin typeface="Times New Roman" charset="0"/>
              </a:rPr>
              <a:t>Laparoscopic</a:t>
            </a:r>
            <a:r>
              <a:rPr lang="tr-TR" sz="3600" dirty="0">
                <a:solidFill>
                  <a:srgbClr val="98FFFF"/>
                </a:solidFill>
                <a:latin typeface="Times New Roman" charset="0"/>
              </a:rPr>
              <a:t> </a:t>
            </a:r>
            <a:br>
              <a:rPr lang="tr-TR" sz="3600" dirty="0">
                <a:solidFill>
                  <a:srgbClr val="98FFFF"/>
                </a:solidFill>
                <a:latin typeface="Times New Roman" charset="0"/>
              </a:rPr>
            </a:br>
            <a:r>
              <a:rPr lang="tr-TR" sz="3600" dirty="0" err="1">
                <a:solidFill>
                  <a:srgbClr val="98FFFF"/>
                </a:solidFill>
                <a:latin typeface="Times New Roman" charset="0"/>
              </a:rPr>
              <a:t>Urology</a:t>
            </a:r>
            <a:r>
              <a:rPr lang="tr-TR" sz="3600" dirty="0">
                <a:solidFill>
                  <a:srgbClr val="98FFFF"/>
                </a:solidFill>
                <a:latin typeface="Times New Roman" charset="0"/>
              </a:rPr>
              <a:t> Course</a:t>
            </a:r>
          </a:p>
        </p:txBody>
      </p:sp>
      <p:sp>
        <p:nvSpPr>
          <p:cNvPr id="6" name="5 İçerik Yer Tutucusu"/>
          <p:cNvSpPr>
            <a:spLocks noGrp="1"/>
          </p:cNvSpPr>
          <p:nvPr>
            <p:ph idx="1"/>
          </p:nvPr>
        </p:nvSpPr>
        <p:spPr>
          <a:xfrm>
            <a:off x="642938" y="2000514"/>
            <a:ext cx="7772400" cy="4113108"/>
          </a:xfrm>
        </p:spPr>
        <p:txBody>
          <a:bodyPr/>
          <a:lstStyle/>
          <a:p>
            <a:pPr>
              <a:defRPr/>
            </a:pPr>
            <a:r>
              <a:rPr lang="en-GB" sz="2400" dirty="0">
                <a:solidFill>
                  <a:srgbClr val="FFFF00"/>
                </a:solidFill>
                <a:ea typeface="+mn-ea"/>
                <a:cs typeface="+mn-cs"/>
              </a:rPr>
              <a:t>composed of three parts:</a:t>
            </a:r>
            <a:endParaRPr lang="tr-TR" sz="2400" dirty="0">
              <a:solidFill>
                <a:srgbClr val="FFFF00"/>
              </a:solidFill>
              <a:ea typeface="+mn-ea"/>
              <a:cs typeface="+mn-cs"/>
            </a:endParaRPr>
          </a:p>
          <a:p>
            <a:pPr lvl="2">
              <a:defRPr/>
            </a:pPr>
            <a:r>
              <a:rPr lang="en-GB" sz="1800" dirty="0">
                <a:solidFill>
                  <a:srgbClr val="FFFFFF"/>
                </a:solidFill>
                <a:ea typeface="+mn-ea"/>
                <a:cs typeface="+mn-cs"/>
              </a:rPr>
              <a:t>exercise in training boxes, </a:t>
            </a:r>
            <a:endParaRPr lang="tr-TR" sz="1800" dirty="0">
              <a:solidFill>
                <a:srgbClr val="FFFFFF"/>
              </a:solidFill>
              <a:ea typeface="+mn-ea"/>
              <a:cs typeface="+mn-cs"/>
            </a:endParaRPr>
          </a:p>
          <a:p>
            <a:pPr lvl="2">
              <a:defRPr/>
            </a:pPr>
            <a:r>
              <a:rPr lang="en-GB" sz="1800" dirty="0">
                <a:solidFill>
                  <a:srgbClr val="FFFFFF"/>
                </a:solidFill>
                <a:ea typeface="+mn-ea"/>
                <a:cs typeface="+mn-cs"/>
              </a:rPr>
              <a:t>video presentations and lectures, </a:t>
            </a:r>
            <a:endParaRPr lang="tr-TR" sz="1800" dirty="0">
              <a:solidFill>
                <a:srgbClr val="FFFFFF"/>
              </a:solidFill>
              <a:ea typeface="+mn-ea"/>
              <a:cs typeface="+mn-cs"/>
            </a:endParaRPr>
          </a:p>
          <a:p>
            <a:pPr lvl="2">
              <a:defRPr/>
            </a:pPr>
            <a:r>
              <a:rPr lang="en-GB" sz="1800" dirty="0">
                <a:solidFill>
                  <a:srgbClr val="FFFFFF"/>
                </a:solidFill>
                <a:ea typeface="+mn-ea"/>
                <a:cs typeface="+mn-cs"/>
              </a:rPr>
              <a:t>performing live laparoscopic operations and hand on training on pigs in the animal research laboratory</a:t>
            </a:r>
            <a:endParaRPr lang="tr-TR" sz="1800" dirty="0">
              <a:solidFill>
                <a:srgbClr val="FFFFFF"/>
              </a:solidFill>
              <a:ea typeface="+mn-ea"/>
              <a:cs typeface="+mn-cs"/>
            </a:endParaRPr>
          </a:p>
          <a:p>
            <a:pPr marL="322263" lvl="2" indent="-322263">
              <a:defRPr/>
            </a:pPr>
            <a:r>
              <a:rPr lang="en-GB" sz="2400" dirty="0">
                <a:solidFill>
                  <a:srgbClr val="FFFF00"/>
                </a:solidFill>
              </a:rPr>
              <a:t>The number of participants is limited to 20-36 urologists for each course</a:t>
            </a:r>
            <a:endParaRPr lang="tr-TR" sz="2400" dirty="0">
              <a:solidFill>
                <a:srgbClr val="FFFF00"/>
              </a:solidFill>
            </a:endParaRPr>
          </a:p>
          <a:p>
            <a:pPr marL="322263" lvl="2" indent="-322263">
              <a:defRPr/>
            </a:pPr>
            <a:r>
              <a:rPr lang="en-GB" sz="2400" dirty="0">
                <a:solidFill>
                  <a:srgbClr val="FFFF00"/>
                </a:solidFill>
              </a:rPr>
              <a:t>Since 2005, more than 750 urology specialists </a:t>
            </a:r>
            <a:r>
              <a:rPr lang="tr-TR" sz="2400" dirty="0" err="1">
                <a:solidFill>
                  <a:srgbClr val="FFFF00"/>
                </a:solidFill>
              </a:rPr>
              <a:t>were</a:t>
            </a:r>
            <a:r>
              <a:rPr lang="tr-TR" sz="2400" dirty="0">
                <a:solidFill>
                  <a:srgbClr val="FFFF00"/>
                </a:solidFill>
              </a:rPr>
              <a:t> </a:t>
            </a:r>
            <a:r>
              <a:rPr lang="en-GB" sz="2400" dirty="0">
                <a:solidFill>
                  <a:srgbClr val="FFFF00"/>
                </a:solidFill>
              </a:rPr>
              <a:t>provided laparoscopic urology courses</a:t>
            </a:r>
            <a:endParaRPr lang="tr-TR" sz="2400" dirty="0">
              <a:solidFill>
                <a:srgbClr val="FFFF00"/>
              </a:solidFill>
              <a:ea typeface="+mn-ea"/>
              <a:cs typeface="+mn-cs"/>
            </a:endParaRPr>
          </a:p>
          <a:p>
            <a:pPr>
              <a:defRPr/>
            </a:pPr>
            <a:endParaRPr lang="tr-TR" dirty="0">
              <a:ea typeface="+mn-ea"/>
              <a:cs typeface="+mn-cs"/>
            </a:endParaRPr>
          </a:p>
        </p:txBody>
      </p:sp>
      <p:pic>
        <p:nvPicPr>
          <p:cNvPr id="4" name="Yasar hoca 1 son_0001.wm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845176" y="287601"/>
            <a:ext cx="3298825" cy="2474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06187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33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İçerik Yer Tutucusu"/>
          <p:cNvSpPr>
            <a:spLocks noGrp="1"/>
          </p:cNvSpPr>
          <p:nvPr>
            <p:ph idx="1"/>
          </p:nvPr>
        </p:nvSpPr>
        <p:spPr>
          <a:xfrm>
            <a:off x="-252413" y="1127141"/>
            <a:ext cx="6119813" cy="4113107"/>
          </a:xfrm>
        </p:spPr>
        <p:txBody>
          <a:bodyPr/>
          <a:lstStyle/>
          <a:p>
            <a:r>
              <a:rPr lang="tr-TR" sz="2400" dirty="0" err="1">
                <a:solidFill>
                  <a:srgbClr val="FFFF00"/>
                </a:solidFill>
              </a:rPr>
              <a:t>The</a:t>
            </a:r>
            <a:r>
              <a:rPr lang="tr-TR" sz="2400" dirty="0">
                <a:solidFill>
                  <a:srgbClr val="FFFF00"/>
                </a:solidFill>
              </a:rPr>
              <a:t> </a:t>
            </a:r>
            <a:r>
              <a:rPr lang="tr-TR" sz="2400" dirty="0" err="1">
                <a:solidFill>
                  <a:srgbClr val="FFFF00"/>
                </a:solidFill>
              </a:rPr>
              <a:t>trainees</a:t>
            </a:r>
            <a:r>
              <a:rPr lang="tr-TR" sz="2400" dirty="0">
                <a:solidFill>
                  <a:srgbClr val="FFFF00"/>
                </a:solidFill>
              </a:rPr>
              <a:t> </a:t>
            </a:r>
            <a:r>
              <a:rPr lang="en-US" sz="2400" dirty="0">
                <a:solidFill>
                  <a:srgbClr val="FFFF00"/>
                </a:solidFill>
              </a:rPr>
              <a:t>are divided into three sub-groups</a:t>
            </a:r>
            <a:endParaRPr lang="tr-TR" sz="2400" dirty="0">
              <a:solidFill>
                <a:srgbClr val="FFFF00"/>
              </a:solidFill>
            </a:endParaRPr>
          </a:p>
          <a:p>
            <a:pPr>
              <a:buFontTx/>
              <a:buNone/>
            </a:pPr>
            <a:endParaRPr lang="tr-TR" sz="2400" dirty="0">
              <a:solidFill>
                <a:srgbClr val="FFFF00"/>
              </a:solidFill>
            </a:endParaRPr>
          </a:p>
          <a:p>
            <a:pPr lvl="2"/>
            <a:r>
              <a:rPr lang="en-US" sz="2000" dirty="0"/>
              <a:t>The first group </a:t>
            </a:r>
            <a:endParaRPr lang="tr-TR" sz="2000" dirty="0"/>
          </a:p>
          <a:p>
            <a:pPr lvl="3"/>
            <a:r>
              <a:rPr lang="en-US" sz="1700" dirty="0"/>
              <a:t>participates in a video-based theoretical session</a:t>
            </a:r>
            <a:endParaRPr lang="tr-TR" sz="1700" dirty="0"/>
          </a:p>
          <a:p>
            <a:pPr lvl="2"/>
            <a:r>
              <a:rPr lang="tr-TR" sz="2000" dirty="0"/>
              <a:t>T</a:t>
            </a:r>
            <a:r>
              <a:rPr lang="en-US" sz="2000" dirty="0"/>
              <a:t>he second group </a:t>
            </a:r>
            <a:endParaRPr lang="tr-TR" sz="2000" dirty="0"/>
          </a:p>
          <a:p>
            <a:pPr lvl="3"/>
            <a:r>
              <a:rPr lang="en-US" sz="1700" dirty="0"/>
              <a:t>trains in the dry lab</a:t>
            </a:r>
            <a:endParaRPr lang="tr-TR" sz="1700" dirty="0"/>
          </a:p>
          <a:p>
            <a:pPr lvl="2"/>
            <a:r>
              <a:rPr lang="tr-TR" sz="2000" dirty="0"/>
              <a:t>T</a:t>
            </a:r>
            <a:r>
              <a:rPr lang="en-US" sz="2000" dirty="0"/>
              <a:t>he third </a:t>
            </a:r>
            <a:endParaRPr lang="tr-TR" sz="2000" dirty="0"/>
          </a:p>
          <a:p>
            <a:pPr lvl="3"/>
            <a:r>
              <a:rPr lang="en-US" sz="1700" dirty="0"/>
              <a:t>in the wet lab</a:t>
            </a:r>
            <a:endParaRPr lang="tr-TR" sz="1700" dirty="0"/>
          </a:p>
          <a:p>
            <a:endParaRPr lang="tr-TR" dirty="0"/>
          </a:p>
        </p:txBody>
      </p:sp>
      <p:pic>
        <p:nvPicPr>
          <p:cNvPr id="17411" name="Picture 5" descr="F:\Samsung Laptap\SAmsung Belgelerim 2\Fotoğraf Makinası\DSC007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475" y="4325280"/>
            <a:ext cx="2031299" cy="2029420"/>
          </a:xfrm>
          <a:prstGeom prst="rect">
            <a:avLst/>
          </a:prstGeom>
          <a:noFill/>
          <a:ln w="9525">
            <a:noFill/>
            <a:miter lim="800000"/>
            <a:headEnd/>
            <a:tailEnd/>
          </a:ln>
        </p:spPr>
      </p:pic>
      <p:pic>
        <p:nvPicPr>
          <p:cNvPr id="17412" name="Picture 6" descr="F:\Samsung Laptap\SAmsung Belgelerim 2\Fotoğraf Makinası\DSC007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788" y="3537908"/>
            <a:ext cx="2843212" cy="2840053"/>
          </a:xfrm>
          <a:prstGeom prst="rect">
            <a:avLst/>
          </a:prstGeom>
          <a:noFill/>
          <a:ln w="9525">
            <a:noFill/>
            <a:miter lim="800000"/>
            <a:headEnd/>
            <a:tailEnd/>
          </a:ln>
        </p:spPr>
      </p:pic>
      <p:pic>
        <p:nvPicPr>
          <p:cNvPr id="17413" name="Picture 6"/>
          <p:cNvPicPr>
            <a:picLocks noChangeAspect="1" noChangeArrowheads="1"/>
          </p:cNvPicPr>
          <p:nvPr/>
        </p:nvPicPr>
        <p:blipFill>
          <a:blip r:embed="rId5" cstate="print"/>
          <a:srcRect/>
          <a:stretch>
            <a:fillRect/>
          </a:stretch>
        </p:blipFill>
        <p:spPr bwMode="auto">
          <a:xfrm>
            <a:off x="6289676" y="742264"/>
            <a:ext cx="2854325" cy="2465750"/>
          </a:xfrm>
          <a:prstGeom prst="rect">
            <a:avLst/>
          </a:prstGeom>
          <a:noFill/>
          <a:ln w="9525">
            <a:noFill/>
            <a:miter lim="800000"/>
            <a:headEnd/>
            <a:tailEnd/>
          </a:ln>
        </p:spPr>
      </p:pic>
      <p:pic>
        <p:nvPicPr>
          <p:cNvPr id="3" name="Picture 2" descr="A group of people standing around a cake on a table&#10;&#10;Description automatically generated with medium confidence">
            <a:extLst>
              <a:ext uri="{FF2B5EF4-FFF2-40B4-BE49-F238E27FC236}">
                <a16:creationId xmlns:a16="http://schemas.microsoft.com/office/drawing/2014/main" id="{356C4140-81CB-003F-68C5-FFEBE3F734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0224" y="4838542"/>
            <a:ext cx="1438399" cy="1917865"/>
          </a:xfrm>
          <a:prstGeom prst="rect">
            <a:avLst/>
          </a:prstGeom>
        </p:spPr>
      </p:pic>
    </p:spTree>
    <p:extLst>
      <p:ext uri="{BB962C8B-B14F-4D97-AF65-F5344CB8AC3E}">
        <p14:creationId xmlns:p14="http://schemas.microsoft.com/office/powerpoint/2010/main" val="190727086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810190"/>
            <a:ext cx="8686800" cy="1141943"/>
          </a:xfrm>
        </p:spPr>
        <p:txBody>
          <a:bodyPr>
            <a:normAutofit fontScale="90000"/>
          </a:bodyPr>
          <a:lstStyle/>
          <a:p>
            <a:pPr algn="l"/>
            <a:r>
              <a:rPr lang="tr-TR" sz="3600" dirty="0" err="1">
                <a:solidFill>
                  <a:srgbClr val="FFFF00"/>
                </a:solidFill>
                <a:latin typeface="Times New Roman" charset="0"/>
              </a:rPr>
              <a:t>Wet</a:t>
            </a:r>
            <a:r>
              <a:rPr lang="tr-TR" sz="3600" dirty="0">
                <a:solidFill>
                  <a:srgbClr val="FFFF00"/>
                </a:solidFill>
                <a:latin typeface="Times New Roman" charset="0"/>
              </a:rPr>
              <a:t> </a:t>
            </a:r>
            <a:r>
              <a:rPr lang="tr-TR" sz="3600" dirty="0" err="1">
                <a:solidFill>
                  <a:srgbClr val="FFFF00"/>
                </a:solidFill>
                <a:latin typeface="Times New Roman" charset="0"/>
              </a:rPr>
              <a:t>Lab</a:t>
            </a:r>
            <a:r>
              <a:rPr lang="tr-TR" sz="3600" dirty="0">
                <a:solidFill>
                  <a:srgbClr val="FFFF00"/>
                </a:solidFill>
                <a:latin typeface="Times New Roman" charset="0"/>
              </a:rPr>
              <a:t> </a:t>
            </a:r>
            <a:br>
              <a:rPr lang="tr-TR" sz="3600" dirty="0">
                <a:solidFill>
                  <a:srgbClr val="FFFF00"/>
                </a:solidFill>
                <a:latin typeface="Times New Roman" charset="0"/>
              </a:rPr>
            </a:br>
            <a:r>
              <a:rPr lang="tr-TR" sz="3600" dirty="0">
                <a:solidFill>
                  <a:srgbClr val="FFFFFF"/>
                </a:solidFill>
                <a:latin typeface="Times New Roman" charset="0"/>
              </a:rPr>
              <a:t>(</a:t>
            </a:r>
            <a:r>
              <a:rPr lang="tr-TR" sz="3600" dirty="0" err="1">
                <a:solidFill>
                  <a:srgbClr val="FFFFFF"/>
                </a:solidFill>
                <a:latin typeface="Times New Roman" charset="0"/>
              </a:rPr>
              <a:t>Animal</a:t>
            </a:r>
            <a:r>
              <a:rPr lang="tr-TR" sz="3600" dirty="0">
                <a:solidFill>
                  <a:srgbClr val="FFFFFF"/>
                </a:solidFill>
                <a:latin typeface="Times New Roman" charset="0"/>
              </a:rPr>
              <a:t> </a:t>
            </a:r>
            <a:r>
              <a:rPr lang="tr-TR" sz="3600" dirty="0" err="1">
                <a:solidFill>
                  <a:srgbClr val="FFFFFF"/>
                </a:solidFill>
                <a:latin typeface="Times New Roman" charset="0"/>
              </a:rPr>
              <a:t>Laboratory</a:t>
            </a:r>
            <a:r>
              <a:rPr lang="tr-TR" sz="3600" dirty="0">
                <a:solidFill>
                  <a:srgbClr val="FFFFFF"/>
                </a:solidFill>
                <a:latin typeface="Times New Roman" charset="0"/>
              </a:rPr>
              <a:t>)</a:t>
            </a:r>
          </a:p>
        </p:txBody>
      </p:sp>
      <p:sp>
        <p:nvSpPr>
          <p:cNvPr id="30722" name="Rectangle 3"/>
          <p:cNvSpPr>
            <a:spLocks noGrp="1" noChangeArrowheads="1"/>
          </p:cNvSpPr>
          <p:nvPr>
            <p:ph type="body" sz="half" idx="1"/>
          </p:nvPr>
        </p:nvSpPr>
        <p:spPr>
          <a:xfrm>
            <a:off x="0" y="2264919"/>
            <a:ext cx="8153400" cy="4159632"/>
          </a:xfrm>
        </p:spPr>
        <p:txBody>
          <a:bodyPr/>
          <a:lstStyle/>
          <a:p>
            <a:endParaRPr lang="tr-TR" sz="3600" dirty="0">
              <a:solidFill>
                <a:srgbClr val="00FF00"/>
              </a:solidFill>
              <a:latin typeface="Times New Roman" charset="0"/>
            </a:endParaRPr>
          </a:p>
          <a:p>
            <a:endParaRPr lang="tr-TR" sz="3600" dirty="0">
              <a:solidFill>
                <a:srgbClr val="00FF00"/>
              </a:solidFill>
              <a:latin typeface="Times New Roman" charset="0"/>
            </a:endParaRPr>
          </a:p>
          <a:p>
            <a:r>
              <a:rPr lang="tr-TR" sz="3600" dirty="0" err="1">
                <a:solidFill>
                  <a:srgbClr val="00FF00"/>
                </a:solidFill>
                <a:latin typeface="Times New Roman" charset="0"/>
              </a:rPr>
              <a:t>Experience</a:t>
            </a:r>
            <a:r>
              <a:rPr lang="tr-TR" sz="3600" dirty="0">
                <a:solidFill>
                  <a:srgbClr val="00FF00"/>
                </a:solidFill>
                <a:latin typeface="Times New Roman" charset="0"/>
              </a:rPr>
              <a:t> </a:t>
            </a:r>
            <a:r>
              <a:rPr lang="tr-TR" sz="3600" dirty="0" err="1">
                <a:solidFill>
                  <a:srgbClr val="00FF00"/>
                </a:solidFill>
                <a:latin typeface="Times New Roman" charset="0"/>
              </a:rPr>
              <a:t>with</a:t>
            </a:r>
            <a:r>
              <a:rPr lang="tr-TR" sz="3600" dirty="0">
                <a:solidFill>
                  <a:srgbClr val="00FF00"/>
                </a:solidFill>
                <a:latin typeface="Times New Roman" charset="0"/>
              </a:rPr>
              <a:t> </a:t>
            </a:r>
            <a:r>
              <a:rPr lang="tr-TR" sz="3600" dirty="0" err="1">
                <a:solidFill>
                  <a:srgbClr val="00FF00"/>
                </a:solidFill>
                <a:latin typeface="Times New Roman" charset="0"/>
              </a:rPr>
              <a:t>live</a:t>
            </a:r>
            <a:r>
              <a:rPr lang="tr-TR" sz="3600" dirty="0">
                <a:solidFill>
                  <a:srgbClr val="00FF00"/>
                </a:solidFill>
                <a:latin typeface="Times New Roman" charset="0"/>
              </a:rPr>
              <a:t> model is </a:t>
            </a:r>
            <a:r>
              <a:rPr lang="tr-TR" sz="3600" dirty="0" err="1">
                <a:solidFill>
                  <a:srgbClr val="00FF00"/>
                </a:solidFill>
                <a:latin typeface="Times New Roman" charset="0"/>
              </a:rPr>
              <a:t>identical</a:t>
            </a:r>
            <a:r>
              <a:rPr lang="tr-TR" sz="3600" dirty="0">
                <a:solidFill>
                  <a:srgbClr val="00FF00"/>
                </a:solidFill>
                <a:latin typeface="Times New Roman" charset="0"/>
              </a:rPr>
              <a:t> </a:t>
            </a:r>
            <a:r>
              <a:rPr lang="tr-TR" sz="3600" dirty="0" err="1">
                <a:solidFill>
                  <a:srgbClr val="00FF00"/>
                </a:solidFill>
                <a:latin typeface="Times New Roman" charset="0"/>
              </a:rPr>
              <a:t>with</a:t>
            </a:r>
            <a:r>
              <a:rPr lang="tr-TR" sz="3600" dirty="0">
                <a:solidFill>
                  <a:srgbClr val="00FF00"/>
                </a:solidFill>
                <a:latin typeface="Times New Roman" charset="0"/>
              </a:rPr>
              <a:t> </a:t>
            </a:r>
            <a:r>
              <a:rPr lang="tr-TR" sz="3600" dirty="0" err="1">
                <a:solidFill>
                  <a:srgbClr val="00FF00"/>
                </a:solidFill>
                <a:latin typeface="Times New Roman" charset="0"/>
              </a:rPr>
              <a:t>the</a:t>
            </a:r>
            <a:r>
              <a:rPr lang="tr-TR" sz="3600" dirty="0">
                <a:solidFill>
                  <a:srgbClr val="00FF00"/>
                </a:solidFill>
                <a:latin typeface="Times New Roman" charset="0"/>
              </a:rPr>
              <a:t> </a:t>
            </a:r>
            <a:r>
              <a:rPr lang="tr-TR" sz="3600" dirty="0" err="1">
                <a:solidFill>
                  <a:srgbClr val="00FF00"/>
                </a:solidFill>
                <a:latin typeface="Times New Roman" charset="0"/>
              </a:rPr>
              <a:t>real</a:t>
            </a:r>
            <a:r>
              <a:rPr lang="tr-TR" sz="3600" dirty="0">
                <a:solidFill>
                  <a:srgbClr val="00FF00"/>
                </a:solidFill>
                <a:latin typeface="Times New Roman" charset="0"/>
              </a:rPr>
              <a:t> </a:t>
            </a:r>
            <a:r>
              <a:rPr lang="tr-TR" sz="3600" dirty="0" err="1">
                <a:solidFill>
                  <a:srgbClr val="00FF00"/>
                </a:solidFill>
                <a:latin typeface="Times New Roman" charset="0"/>
              </a:rPr>
              <a:t>surgery</a:t>
            </a:r>
            <a:endParaRPr lang="tr-TR" sz="3600" dirty="0">
              <a:solidFill>
                <a:srgbClr val="00FF00"/>
              </a:solidFill>
              <a:latin typeface="Times New Roman" charset="0"/>
            </a:endParaRPr>
          </a:p>
        </p:txBody>
      </p:sp>
      <p:pic>
        <p:nvPicPr>
          <p:cNvPr id="3" name="Picture 2" descr="A picture containing text, indoor, airport, ceiling&#10;&#10;Description automatically generated">
            <a:extLst>
              <a:ext uri="{FF2B5EF4-FFF2-40B4-BE49-F238E27FC236}">
                <a16:creationId xmlns:a16="http://schemas.microsoft.com/office/drawing/2014/main" id="{634934BE-1FB1-A00C-2093-DCE191994A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8047" y="433449"/>
            <a:ext cx="3994068" cy="2995551"/>
          </a:xfrm>
          <a:prstGeom prst="rect">
            <a:avLst/>
          </a:prstGeom>
        </p:spPr>
      </p:pic>
      <p:pic>
        <p:nvPicPr>
          <p:cNvPr id="8" name="Picture 7" descr="A picture containing indoor, floor, table, worktable&#10;&#10;Description automatically generated">
            <a:extLst>
              <a:ext uri="{FF2B5EF4-FFF2-40B4-BE49-F238E27FC236}">
                <a16:creationId xmlns:a16="http://schemas.microsoft.com/office/drawing/2014/main" id="{AE21D771-165A-11CE-39A5-CE81A1D9D5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658" y="5360924"/>
            <a:ext cx="5985164" cy="1323580"/>
          </a:xfrm>
          <a:prstGeom prst="rect">
            <a:avLst/>
          </a:prstGeom>
        </p:spPr>
      </p:pic>
    </p:spTree>
    <p:extLst>
      <p:ext uri="{BB962C8B-B14F-4D97-AF65-F5344CB8AC3E}">
        <p14:creationId xmlns:p14="http://schemas.microsoft.com/office/powerpoint/2010/main" val="1758709077"/>
      </p:ext>
    </p:extLst>
  </p:cSld>
  <p:clrMapOvr>
    <a:masterClrMapping/>
  </p:clrMapOvr>
  <p:transition spd="med" advTm="24000">
    <p:zo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l"/>
            <a:r>
              <a:rPr lang="tr-TR" sz="3200" dirty="0" err="1">
                <a:solidFill>
                  <a:srgbClr val="FFFF00"/>
                </a:solidFill>
                <a:latin typeface="Times New Roman" charset="0"/>
              </a:rPr>
              <a:t>Wet</a:t>
            </a:r>
            <a:r>
              <a:rPr lang="tr-TR" sz="3200" dirty="0">
                <a:solidFill>
                  <a:srgbClr val="FFFF00"/>
                </a:solidFill>
                <a:latin typeface="Times New Roman" charset="0"/>
              </a:rPr>
              <a:t> </a:t>
            </a:r>
            <a:r>
              <a:rPr lang="tr-TR" sz="3200" dirty="0" err="1">
                <a:solidFill>
                  <a:srgbClr val="FFFF00"/>
                </a:solidFill>
                <a:latin typeface="Times New Roman" charset="0"/>
              </a:rPr>
              <a:t>Lab</a:t>
            </a:r>
            <a:r>
              <a:rPr lang="tr-TR" sz="3200" dirty="0">
                <a:solidFill>
                  <a:srgbClr val="FFFF00"/>
                </a:solidFill>
                <a:latin typeface="Times New Roman" charset="0"/>
              </a:rPr>
              <a:t> </a:t>
            </a:r>
            <a:r>
              <a:rPr lang="tr-TR" sz="3200" dirty="0">
                <a:solidFill>
                  <a:srgbClr val="FFFFFF"/>
                </a:solidFill>
                <a:latin typeface="Times New Roman" charset="0"/>
              </a:rPr>
              <a:t>(</a:t>
            </a:r>
            <a:r>
              <a:rPr lang="tr-TR" sz="3200" dirty="0" err="1">
                <a:solidFill>
                  <a:srgbClr val="FFFFFF"/>
                </a:solidFill>
                <a:latin typeface="Times New Roman" charset="0"/>
              </a:rPr>
              <a:t>Animal</a:t>
            </a:r>
            <a:r>
              <a:rPr lang="tr-TR" sz="3200" dirty="0">
                <a:solidFill>
                  <a:srgbClr val="FFFFFF"/>
                </a:solidFill>
                <a:latin typeface="Times New Roman" charset="0"/>
              </a:rPr>
              <a:t> </a:t>
            </a:r>
            <a:r>
              <a:rPr lang="tr-TR" sz="3200" dirty="0" err="1">
                <a:solidFill>
                  <a:srgbClr val="FFFFFF"/>
                </a:solidFill>
                <a:latin typeface="Times New Roman" charset="0"/>
              </a:rPr>
              <a:t>Laboratory</a:t>
            </a:r>
            <a:r>
              <a:rPr lang="tr-TR" sz="3200" dirty="0">
                <a:solidFill>
                  <a:srgbClr val="FFFFFF"/>
                </a:solidFill>
                <a:latin typeface="Times New Roman" charset="0"/>
              </a:rPr>
              <a:t>)</a:t>
            </a:r>
          </a:p>
        </p:txBody>
      </p:sp>
      <p:sp>
        <p:nvSpPr>
          <p:cNvPr id="31746" name="Rectangle 3"/>
          <p:cNvSpPr>
            <a:spLocks noGrp="1" noChangeArrowheads="1"/>
          </p:cNvSpPr>
          <p:nvPr>
            <p:ph type="body" sz="half" idx="1"/>
          </p:nvPr>
        </p:nvSpPr>
        <p:spPr>
          <a:xfrm>
            <a:off x="0" y="1600836"/>
            <a:ext cx="4495800" cy="5257165"/>
          </a:xfrm>
        </p:spPr>
        <p:txBody>
          <a:bodyPr/>
          <a:lstStyle/>
          <a:p>
            <a:r>
              <a:rPr lang="tr-TR" sz="2400" dirty="0" err="1">
                <a:solidFill>
                  <a:srgbClr val="FFFFFF"/>
                </a:solidFill>
                <a:latin typeface="Times New Roman" charset="0"/>
              </a:rPr>
              <a:t>Increasing</a:t>
            </a:r>
            <a:r>
              <a:rPr lang="tr-TR" sz="2400" dirty="0">
                <a:solidFill>
                  <a:srgbClr val="FFFFFF"/>
                </a:solidFill>
                <a:latin typeface="Times New Roman" charset="0"/>
              </a:rPr>
              <a:t> </a:t>
            </a:r>
            <a:r>
              <a:rPr lang="tr-TR" sz="2400" dirty="0" err="1">
                <a:solidFill>
                  <a:srgbClr val="FFFFFF"/>
                </a:solidFill>
                <a:latin typeface="Times New Roman" charset="0"/>
              </a:rPr>
              <a:t>laparoscopik</a:t>
            </a:r>
            <a:r>
              <a:rPr lang="tr-TR" sz="2400" dirty="0">
                <a:solidFill>
                  <a:srgbClr val="FFFFFF"/>
                </a:solidFill>
                <a:latin typeface="Times New Roman" charset="0"/>
              </a:rPr>
              <a:t> </a:t>
            </a:r>
            <a:r>
              <a:rPr lang="tr-TR" sz="2400" dirty="0" err="1">
                <a:solidFill>
                  <a:srgbClr val="FFFFFF"/>
                </a:solidFill>
                <a:latin typeface="Times New Roman" charset="0"/>
              </a:rPr>
              <a:t>skills</a:t>
            </a:r>
            <a:r>
              <a:rPr lang="tr-TR" sz="2400" dirty="0">
                <a:solidFill>
                  <a:srgbClr val="FFFFFF"/>
                </a:solidFill>
                <a:latin typeface="Times New Roman" charset="0"/>
              </a:rPr>
              <a:t> </a:t>
            </a:r>
            <a:r>
              <a:rPr lang="tr-TR" sz="2400" dirty="0" err="1">
                <a:solidFill>
                  <a:srgbClr val="FFFFFF"/>
                </a:solidFill>
                <a:latin typeface="Times New Roman" charset="0"/>
              </a:rPr>
              <a:t>with</a:t>
            </a:r>
            <a:r>
              <a:rPr lang="tr-TR" sz="2400" dirty="0">
                <a:solidFill>
                  <a:srgbClr val="FFFFFF"/>
                </a:solidFill>
                <a:latin typeface="Times New Roman" charset="0"/>
              </a:rPr>
              <a:t> </a:t>
            </a:r>
            <a:r>
              <a:rPr lang="tr-TR" sz="2400" dirty="0" err="1">
                <a:solidFill>
                  <a:srgbClr val="FFFFFF"/>
                </a:solidFill>
                <a:latin typeface="Times New Roman" charset="0"/>
              </a:rPr>
              <a:t>live</a:t>
            </a:r>
            <a:r>
              <a:rPr lang="tr-TR" sz="2400" dirty="0">
                <a:solidFill>
                  <a:srgbClr val="FFFFFF"/>
                </a:solidFill>
                <a:latin typeface="Times New Roman" charset="0"/>
              </a:rPr>
              <a:t> </a:t>
            </a:r>
            <a:r>
              <a:rPr lang="tr-TR" sz="2400" dirty="0" err="1">
                <a:solidFill>
                  <a:srgbClr val="FFFFFF"/>
                </a:solidFill>
                <a:latin typeface="Times New Roman" charset="0"/>
              </a:rPr>
              <a:t>animal</a:t>
            </a:r>
            <a:r>
              <a:rPr lang="tr-TR" sz="2400" dirty="0">
                <a:solidFill>
                  <a:srgbClr val="FFFFFF"/>
                </a:solidFill>
                <a:latin typeface="Times New Roman" charset="0"/>
              </a:rPr>
              <a:t> </a:t>
            </a:r>
            <a:r>
              <a:rPr lang="tr-TR" sz="2400" dirty="0" err="1">
                <a:solidFill>
                  <a:srgbClr val="FFFFFF"/>
                </a:solidFill>
                <a:latin typeface="Times New Roman" charset="0"/>
              </a:rPr>
              <a:t>models</a:t>
            </a:r>
            <a:r>
              <a:rPr lang="tr-TR" sz="2400" dirty="0">
                <a:solidFill>
                  <a:srgbClr val="FFFFFF"/>
                </a:solidFill>
                <a:latin typeface="Times New Roman" charset="0"/>
              </a:rPr>
              <a:t> (</a:t>
            </a:r>
            <a:r>
              <a:rPr lang="tr-TR" sz="2400" dirty="0" err="1">
                <a:solidFill>
                  <a:srgbClr val="FFFFFF"/>
                </a:solidFill>
                <a:latin typeface="Times New Roman" charset="0"/>
              </a:rPr>
              <a:t>especially</a:t>
            </a:r>
            <a:r>
              <a:rPr lang="tr-TR" sz="2400" dirty="0">
                <a:solidFill>
                  <a:srgbClr val="FFFFFF"/>
                </a:solidFill>
                <a:latin typeface="Times New Roman" charset="0"/>
              </a:rPr>
              <a:t> </a:t>
            </a:r>
            <a:r>
              <a:rPr lang="tr-TR" sz="2400" dirty="0" err="1">
                <a:solidFill>
                  <a:srgbClr val="FFFFFF"/>
                </a:solidFill>
                <a:latin typeface="Times New Roman" charset="0"/>
              </a:rPr>
              <a:t>with</a:t>
            </a:r>
            <a:r>
              <a:rPr lang="tr-TR" sz="2400" dirty="0">
                <a:solidFill>
                  <a:srgbClr val="FFFFFF"/>
                </a:solidFill>
                <a:latin typeface="Times New Roman" charset="0"/>
              </a:rPr>
              <a:t> </a:t>
            </a:r>
            <a:r>
              <a:rPr lang="tr-TR" sz="2400" dirty="0" err="1">
                <a:solidFill>
                  <a:srgbClr val="FFFFFF"/>
                </a:solidFill>
                <a:latin typeface="Times New Roman" charset="0"/>
              </a:rPr>
              <a:t>porcine</a:t>
            </a:r>
            <a:r>
              <a:rPr lang="tr-TR" sz="2400" dirty="0">
                <a:solidFill>
                  <a:srgbClr val="FFFFFF"/>
                </a:solidFill>
                <a:latin typeface="Times New Roman" charset="0"/>
              </a:rPr>
              <a:t>)</a:t>
            </a:r>
          </a:p>
          <a:p>
            <a:pPr lvl="2"/>
            <a:r>
              <a:rPr lang="tr-TR" sz="2000" dirty="0" err="1">
                <a:solidFill>
                  <a:srgbClr val="FFFFFF"/>
                </a:solidFill>
                <a:latin typeface="Times New Roman" charset="0"/>
              </a:rPr>
              <a:t>Watching</a:t>
            </a:r>
            <a:r>
              <a:rPr lang="tr-TR" sz="2000" dirty="0">
                <a:solidFill>
                  <a:srgbClr val="FFFFFF"/>
                </a:solidFill>
                <a:latin typeface="Times New Roman" charset="0"/>
              </a:rPr>
              <a:t> </a:t>
            </a:r>
            <a:r>
              <a:rPr lang="tr-TR" sz="2000" dirty="0" err="1">
                <a:solidFill>
                  <a:srgbClr val="FFFFFF"/>
                </a:solidFill>
                <a:latin typeface="Times New Roman" charset="0"/>
              </a:rPr>
              <a:t>each</a:t>
            </a:r>
            <a:r>
              <a:rPr lang="tr-TR" sz="2000" dirty="0">
                <a:solidFill>
                  <a:srgbClr val="FFFFFF"/>
                </a:solidFill>
                <a:latin typeface="Times New Roman" charset="0"/>
              </a:rPr>
              <a:t> </a:t>
            </a:r>
            <a:r>
              <a:rPr lang="tr-TR" sz="2000" dirty="0" err="1">
                <a:solidFill>
                  <a:srgbClr val="FFFFFF"/>
                </a:solidFill>
                <a:latin typeface="Times New Roman" charset="0"/>
              </a:rPr>
              <a:t>other</a:t>
            </a:r>
            <a:r>
              <a:rPr lang="tr-TR" sz="2000" dirty="0">
                <a:solidFill>
                  <a:srgbClr val="FFFFFF"/>
                </a:solidFill>
                <a:latin typeface="Times New Roman" charset="0"/>
              </a:rPr>
              <a:t> </a:t>
            </a:r>
          </a:p>
          <a:p>
            <a:pPr lvl="2"/>
            <a:r>
              <a:rPr lang="tr-TR" sz="2000" dirty="0" err="1">
                <a:solidFill>
                  <a:srgbClr val="FFFFFF"/>
                </a:solidFill>
                <a:latin typeface="Times New Roman" charset="0"/>
              </a:rPr>
              <a:t>Performing</a:t>
            </a:r>
            <a:r>
              <a:rPr lang="tr-TR" sz="2000" dirty="0">
                <a:solidFill>
                  <a:srgbClr val="FFFFFF"/>
                </a:solidFill>
                <a:latin typeface="Times New Roman" charset="0"/>
              </a:rPr>
              <a:t> </a:t>
            </a:r>
            <a:r>
              <a:rPr lang="tr-TR" sz="2000" dirty="0" err="1">
                <a:solidFill>
                  <a:srgbClr val="FFFFFF"/>
                </a:solidFill>
                <a:latin typeface="Times New Roman" charset="0"/>
              </a:rPr>
              <a:t>own</a:t>
            </a:r>
            <a:r>
              <a:rPr lang="tr-TR" sz="2000" dirty="0">
                <a:solidFill>
                  <a:srgbClr val="FFFFFF"/>
                </a:solidFill>
                <a:latin typeface="Times New Roman" charset="0"/>
              </a:rPr>
              <a:t> </a:t>
            </a:r>
            <a:r>
              <a:rPr lang="tr-TR" sz="2000" dirty="0" err="1">
                <a:solidFill>
                  <a:srgbClr val="FFFFFF"/>
                </a:solidFill>
                <a:latin typeface="Times New Roman" charset="0"/>
              </a:rPr>
              <a:t>live</a:t>
            </a:r>
            <a:r>
              <a:rPr lang="tr-TR" sz="2000" dirty="0">
                <a:solidFill>
                  <a:srgbClr val="FFFFFF"/>
                </a:solidFill>
                <a:latin typeface="Times New Roman" charset="0"/>
              </a:rPr>
              <a:t> </a:t>
            </a:r>
            <a:r>
              <a:rPr lang="tr-TR" sz="2000" dirty="0" err="1">
                <a:solidFill>
                  <a:srgbClr val="FFFFFF"/>
                </a:solidFill>
                <a:latin typeface="Times New Roman" charset="0"/>
              </a:rPr>
              <a:t>procedures</a:t>
            </a:r>
            <a:endParaRPr lang="tr-TR" sz="1800" dirty="0">
              <a:solidFill>
                <a:srgbClr val="FFFFFF"/>
              </a:solidFill>
              <a:latin typeface="Times New Roman" charset="0"/>
            </a:endParaRPr>
          </a:p>
        </p:txBody>
      </p:sp>
      <p:pic>
        <p:nvPicPr>
          <p:cNvPr id="95243" name="Domuz lab MPEG.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929189" y="2000515"/>
            <a:ext cx="4105275" cy="3981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picture containing person, standing, group, ceiling&#10;&#10;Description automatically generated">
            <a:extLst>
              <a:ext uri="{FF2B5EF4-FFF2-40B4-BE49-F238E27FC236}">
                <a16:creationId xmlns:a16="http://schemas.microsoft.com/office/drawing/2014/main" id="{04208B1F-68DD-4F04-0FB4-EC63C77326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925643"/>
            <a:ext cx="3550722" cy="2663042"/>
          </a:xfrm>
          <a:prstGeom prst="rect">
            <a:avLst/>
          </a:prstGeom>
        </p:spPr>
      </p:pic>
    </p:spTree>
    <p:extLst>
      <p:ext uri="{BB962C8B-B14F-4D97-AF65-F5344CB8AC3E}">
        <p14:creationId xmlns:p14="http://schemas.microsoft.com/office/powerpoint/2010/main" val="2284828043"/>
      </p:ext>
    </p:extLst>
  </p:cSld>
  <p:clrMapOvr>
    <a:masterClrMapping/>
  </p:clrMapOvr>
  <p:transition spd="med" advTm="24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121" fill="hold"/>
                                        <p:tgtEl>
                                          <p:spTgt spid="952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5243"/>
                </p:tgtEl>
              </p:cMediaNode>
            </p:video>
            <p:seq concurrent="1" nextAc="seek">
              <p:cTn id="8" restart="whenNotActive" fill="hold" evtFilter="cancelBubble" nodeType="interactiveSeq">
                <p:stCondLst>
                  <p:cond evt="onClick" delay="0">
                    <p:tgtEl>
                      <p:spTgt spid="952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5243"/>
                                        </p:tgtEl>
                                      </p:cBhvr>
                                    </p:cmd>
                                  </p:childTnLst>
                                </p:cTn>
                              </p:par>
                            </p:childTnLst>
                          </p:cTn>
                        </p:par>
                      </p:childTnLst>
                    </p:cTn>
                  </p:par>
                </p:childTnLst>
              </p:cTn>
              <p:nextCondLst>
                <p:cond evt="onClick" delay="0">
                  <p:tgtEl>
                    <p:spTgt spid="9524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4 Başlık"/>
          <p:cNvSpPr>
            <a:spLocks noGrp="1"/>
          </p:cNvSpPr>
          <p:nvPr>
            <p:ph type="title"/>
          </p:nvPr>
        </p:nvSpPr>
        <p:spPr>
          <a:xfrm>
            <a:off x="285750" y="274912"/>
            <a:ext cx="8401050" cy="1141943"/>
          </a:xfrm>
        </p:spPr>
        <p:txBody>
          <a:bodyPr>
            <a:normAutofit fontScale="90000"/>
          </a:bodyPr>
          <a:lstStyle/>
          <a:p>
            <a:r>
              <a:rPr lang="tr-TR">
                <a:solidFill>
                  <a:srgbClr val="98FFFF"/>
                </a:solidFill>
                <a:latin typeface="Times New Roman" charset="0"/>
              </a:rPr>
              <a:t>Applied Laparoscopic Urology Course</a:t>
            </a:r>
          </a:p>
        </p:txBody>
      </p:sp>
      <p:sp>
        <p:nvSpPr>
          <p:cNvPr id="32770" name="2 İçerik Yer Tutucusu"/>
          <p:cNvSpPr>
            <a:spLocks noGrp="1"/>
          </p:cNvSpPr>
          <p:nvPr>
            <p:ph sz="half" idx="2"/>
          </p:nvPr>
        </p:nvSpPr>
        <p:spPr>
          <a:xfrm>
            <a:off x="214314" y="2095678"/>
            <a:ext cx="4040187" cy="3952389"/>
          </a:xfrm>
        </p:spPr>
        <p:txBody>
          <a:bodyPr>
            <a:normAutofit lnSpcReduction="10000"/>
          </a:bodyPr>
          <a:lstStyle/>
          <a:p>
            <a:r>
              <a:rPr lang="en-US" sz="2000" dirty="0">
                <a:solidFill>
                  <a:srgbClr val="FFFF00"/>
                </a:solidFill>
                <a:latin typeface="Times New Roman" charset="0"/>
              </a:rPr>
              <a:t>After four hours, the groups rotate and thus the first group proceeds to the dry laboratory after the video session </a:t>
            </a:r>
            <a:endParaRPr lang="tr-TR" sz="2000" dirty="0">
              <a:solidFill>
                <a:srgbClr val="FFFF00"/>
              </a:solidFill>
              <a:latin typeface="Times New Roman" charset="0"/>
            </a:endParaRPr>
          </a:p>
          <a:p>
            <a:r>
              <a:rPr lang="tr-TR" sz="2000" dirty="0">
                <a:solidFill>
                  <a:srgbClr val="FFFF00"/>
                </a:solidFill>
                <a:latin typeface="Times New Roman" charset="0"/>
              </a:rPr>
              <a:t>T</a:t>
            </a:r>
            <a:r>
              <a:rPr lang="en-US" sz="2000" dirty="0">
                <a:solidFill>
                  <a:srgbClr val="FFFF00"/>
                </a:solidFill>
                <a:latin typeface="Times New Roman" charset="0"/>
              </a:rPr>
              <a:t>he second group to the wet laboratory where live animal surgery is conducted on pigs </a:t>
            </a:r>
            <a:endParaRPr lang="tr-TR" sz="2000" dirty="0">
              <a:solidFill>
                <a:srgbClr val="FFFF00"/>
              </a:solidFill>
              <a:latin typeface="Times New Roman" charset="0"/>
            </a:endParaRPr>
          </a:p>
          <a:p>
            <a:r>
              <a:rPr lang="tr-TR" sz="2000" dirty="0">
                <a:solidFill>
                  <a:srgbClr val="FFFF00"/>
                </a:solidFill>
                <a:latin typeface="Times New Roman" charset="0"/>
              </a:rPr>
              <a:t>T</a:t>
            </a:r>
            <a:r>
              <a:rPr lang="en-US" sz="2000" dirty="0">
                <a:solidFill>
                  <a:srgbClr val="FFFF00"/>
                </a:solidFill>
                <a:latin typeface="Times New Roman" charset="0"/>
              </a:rPr>
              <a:t>he third to the video session</a:t>
            </a:r>
            <a:endParaRPr lang="tr-TR" sz="2000" dirty="0">
              <a:solidFill>
                <a:srgbClr val="FFFF00"/>
              </a:solidFill>
              <a:latin typeface="Times New Roman" charset="0"/>
            </a:endParaRPr>
          </a:p>
          <a:p>
            <a:r>
              <a:rPr lang="en-US" sz="2000" dirty="0">
                <a:solidFill>
                  <a:srgbClr val="FFFFFF"/>
                </a:solidFill>
                <a:latin typeface="Times New Roman" charset="0"/>
              </a:rPr>
              <a:t>Each group has the opportunity to participate in the same field twice </a:t>
            </a:r>
            <a:endParaRPr lang="tr-TR" sz="2000" dirty="0">
              <a:solidFill>
                <a:srgbClr val="FFFFFF"/>
              </a:solidFill>
              <a:latin typeface="Times New Roman" charset="0"/>
            </a:endParaRPr>
          </a:p>
        </p:txBody>
      </p:sp>
      <p:graphicFrame>
        <p:nvGraphicFramePr>
          <p:cNvPr id="4" name="3 Diyagram"/>
          <p:cNvGraphicFramePr/>
          <p:nvPr/>
        </p:nvGraphicFramePr>
        <p:xfrm>
          <a:off x="4333884" y="2096724"/>
          <a:ext cx="4810116" cy="417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741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a:xfrm>
            <a:off x="642938" y="668248"/>
            <a:ext cx="7772400" cy="1144058"/>
          </a:xfrm>
        </p:spPr>
        <p:txBody>
          <a:bodyPr>
            <a:normAutofit fontScale="90000"/>
          </a:bodyPr>
          <a:lstStyle/>
          <a:p>
            <a:r>
              <a:rPr lang="en-GB" sz="4000" b="1" i="1">
                <a:solidFill>
                  <a:srgbClr val="98FFFF"/>
                </a:solidFill>
                <a:latin typeface="Times New Roman" charset="0"/>
              </a:rPr>
              <a:t>Animal Research Laboratory </a:t>
            </a:r>
            <a:br>
              <a:rPr lang="tr-TR" sz="6000">
                <a:solidFill>
                  <a:schemeClr val="tx1"/>
                </a:solidFill>
                <a:latin typeface="Times New Roman" charset="0"/>
              </a:rPr>
            </a:br>
            <a:endParaRPr lang="tr-TR">
              <a:latin typeface="Times New Roman" charset="0"/>
            </a:endParaRPr>
          </a:p>
        </p:txBody>
      </p:sp>
      <p:sp>
        <p:nvSpPr>
          <p:cNvPr id="33794" name="2 İçerik Yer Tutucusu"/>
          <p:cNvSpPr>
            <a:spLocks noGrp="1"/>
          </p:cNvSpPr>
          <p:nvPr>
            <p:ph idx="1"/>
          </p:nvPr>
        </p:nvSpPr>
        <p:spPr>
          <a:xfrm>
            <a:off x="0" y="1715030"/>
            <a:ext cx="8286750" cy="4113107"/>
          </a:xfrm>
        </p:spPr>
        <p:txBody>
          <a:bodyPr/>
          <a:lstStyle/>
          <a:p>
            <a:r>
              <a:rPr lang="en-GB" sz="2400" dirty="0">
                <a:solidFill>
                  <a:srgbClr val="FFFF00"/>
                </a:solidFill>
                <a:latin typeface="Times New Roman" charset="0"/>
              </a:rPr>
              <a:t>Animal Research Laboratory is present where hands on laparoscopic urologic training on </a:t>
            </a:r>
            <a:r>
              <a:rPr lang="en-GB" sz="2400" dirty="0" err="1">
                <a:solidFill>
                  <a:srgbClr val="FFFF00"/>
                </a:solidFill>
                <a:latin typeface="Times New Roman" charset="0"/>
              </a:rPr>
              <a:t>porcin</a:t>
            </a:r>
            <a:r>
              <a:rPr lang="tr-TR" sz="2400" dirty="0">
                <a:solidFill>
                  <a:srgbClr val="FFFF00"/>
                </a:solidFill>
                <a:latin typeface="Times New Roman" charset="0"/>
              </a:rPr>
              <a:t>es </a:t>
            </a:r>
            <a:r>
              <a:rPr lang="tr-TR" sz="2400" dirty="0" err="1">
                <a:solidFill>
                  <a:srgbClr val="FFFF00"/>
                </a:solidFill>
                <a:latin typeface="Times New Roman" charset="0"/>
              </a:rPr>
              <a:t>are</a:t>
            </a:r>
            <a:r>
              <a:rPr lang="tr-TR" sz="2400" dirty="0">
                <a:solidFill>
                  <a:srgbClr val="FFFF00"/>
                </a:solidFill>
                <a:latin typeface="Times New Roman" charset="0"/>
              </a:rPr>
              <a:t> </a:t>
            </a:r>
            <a:r>
              <a:rPr lang="tr-TR" sz="2400" dirty="0" err="1">
                <a:solidFill>
                  <a:srgbClr val="FFFF00"/>
                </a:solidFill>
                <a:latin typeface="Times New Roman" charset="0"/>
              </a:rPr>
              <a:t>given</a:t>
            </a:r>
            <a:endParaRPr lang="tr-TR" sz="2400" dirty="0">
              <a:solidFill>
                <a:srgbClr val="FFFF00"/>
              </a:solidFill>
              <a:latin typeface="Times New Roman" charset="0"/>
            </a:endParaRPr>
          </a:p>
          <a:p>
            <a:r>
              <a:rPr lang="tr-TR" sz="2400" dirty="0">
                <a:solidFill>
                  <a:srgbClr val="FFFF00"/>
                </a:solidFill>
                <a:latin typeface="Times New Roman" charset="0"/>
              </a:rPr>
              <a:t>F</a:t>
            </a:r>
            <a:r>
              <a:rPr lang="en-GB" sz="2400" dirty="0" err="1">
                <a:solidFill>
                  <a:srgbClr val="FFFF00"/>
                </a:solidFill>
                <a:latin typeface="Times New Roman" charset="0"/>
              </a:rPr>
              <a:t>ully</a:t>
            </a:r>
            <a:r>
              <a:rPr lang="en-GB" sz="2400" dirty="0">
                <a:solidFill>
                  <a:srgbClr val="FFFF00"/>
                </a:solidFill>
                <a:latin typeface="Times New Roman" charset="0"/>
              </a:rPr>
              <a:t> equipped four operation rooms and competent personnel</a:t>
            </a:r>
            <a:endParaRPr lang="tr-TR" sz="2400" dirty="0">
              <a:solidFill>
                <a:srgbClr val="FFFF00"/>
              </a:solidFill>
              <a:latin typeface="Times New Roman" charset="0"/>
            </a:endParaRPr>
          </a:p>
          <a:p>
            <a:endParaRPr lang="tr-TR" dirty="0">
              <a:latin typeface="Times New Roman" charset="0"/>
            </a:endParaRPr>
          </a:p>
        </p:txBody>
      </p:sp>
      <p:pic>
        <p:nvPicPr>
          <p:cNvPr id="33795" name="Picture 2" descr="D:\Turkurolap web\V. Kurs resimler Yeni Klasör (2)\CIMG37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125" y="4383792"/>
            <a:ext cx="2476500" cy="2474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5" descr="D:\yeni_belgeler\2. kurs seçilmiş\DSC022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500" y="4383792"/>
            <a:ext cx="2476500" cy="2474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6" descr="D:\Turkurolap web\4_uygulamali_urolojik_laparoskopik_cerrahi_kursu_semp\Resim 27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385905"/>
            <a:ext cx="2474913" cy="2472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8" name="Picture 4" descr="D:\yeni_belgeler\2. kurs seçilmiş\DSC0196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3125" y="4383792"/>
            <a:ext cx="2476500" cy="2474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group of people standing around a cake on a table&#10;&#10;Description automatically generated with medium confidence">
            <a:extLst>
              <a:ext uri="{FF2B5EF4-FFF2-40B4-BE49-F238E27FC236}">
                <a16:creationId xmlns:a16="http://schemas.microsoft.com/office/drawing/2014/main" id="{99DF5B08-07CF-7DC6-0C62-2EDC26E76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1034" y="2633171"/>
            <a:ext cx="1312966" cy="1750621"/>
          </a:xfrm>
          <a:prstGeom prst="rect">
            <a:avLst/>
          </a:prstGeom>
        </p:spPr>
      </p:pic>
    </p:spTree>
    <p:extLst>
      <p:ext uri="{BB962C8B-B14F-4D97-AF65-F5344CB8AC3E}">
        <p14:creationId xmlns:p14="http://schemas.microsoft.com/office/powerpoint/2010/main" val="11938107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samsung-\Pictures\20130326_09501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498" y="2503577"/>
            <a:ext cx="2266950" cy="729575"/>
          </a:xfrm>
          <a:prstGeom prst="rect">
            <a:avLst/>
          </a:prstGeom>
          <a:noFill/>
          <a:ln w="9525">
            <a:noFill/>
            <a:miter lim="800000"/>
            <a:headEnd/>
            <a:tailEnd/>
          </a:ln>
        </p:spPr>
      </p:pic>
      <p:pic>
        <p:nvPicPr>
          <p:cNvPr id="25603" name="Picture 5" descr="C:\Users\samsung-\Pictures\20130326_0948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015" y="4169361"/>
            <a:ext cx="1498600" cy="2662419"/>
          </a:xfrm>
          <a:prstGeom prst="rect">
            <a:avLst/>
          </a:prstGeom>
          <a:noFill/>
          <a:ln w="9525">
            <a:noFill/>
            <a:miter lim="800000"/>
            <a:headEnd/>
            <a:tailEnd/>
          </a:ln>
        </p:spPr>
      </p:pic>
      <p:sp>
        <p:nvSpPr>
          <p:cNvPr id="25604" name="2 İçerik Yer Tutucusu"/>
          <p:cNvSpPr>
            <a:spLocks noGrp="1"/>
          </p:cNvSpPr>
          <p:nvPr>
            <p:ph sz="half" idx="2"/>
          </p:nvPr>
        </p:nvSpPr>
        <p:spPr>
          <a:xfrm>
            <a:off x="-9523" y="74668"/>
            <a:ext cx="5500688" cy="3952389"/>
          </a:xfrm>
        </p:spPr>
        <p:txBody>
          <a:bodyPr>
            <a:normAutofit fontScale="85000" lnSpcReduction="20000"/>
          </a:bodyPr>
          <a:lstStyle/>
          <a:p>
            <a:r>
              <a:rPr lang="en-GB" sz="2000" dirty="0">
                <a:solidFill>
                  <a:srgbClr val="FFFF00"/>
                </a:solidFill>
              </a:rPr>
              <a:t>Beyond the Turkish trainees, we have provided laparoscopy training to the ones from other countries such as</a:t>
            </a:r>
            <a:r>
              <a:rPr lang="tr-TR" sz="2000" dirty="0">
                <a:solidFill>
                  <a:srgbClr val="FFFF00"/>
                </a:solidFill>
              </a:rPr>
              <a:t> </a:t>
            </a:r>
            <a:r>
              <a:rPr lang="en-GB" sz="2000" dirty="0">
                <a:solidFill>
                  <a:srgbClr val="FFFF00"/>
                </a:solidFill>
              </a:rPr>
              <a:t> </a:t>
            </a:r>
            <a:r>
              <a:rPr lang="tr-TR" sz="2000" dirty="0" err="1">
                <a:solidFill>
                  <a:srgbClr val="FFFFFF"/>
                </a:solidFill>
              </a:rPr>
              <a:t>Rusıan</a:t>
            </a:r>
            <a:r>
              <a:rPr lang="tr-TR" sz="2000" dirty="0">
                <a:solidFill>
                  <a:srgbClr val="FFFFFF"/>
                </a:solidFill>
              </a:rPr>
              <a:t> ,</a:t>
            </a:r>
            <a:r>
              <a:rPr lang="en-GB" sz="2000" dirty="0">
                <a:solidFill>
                  <a:srgbClr val="FFFFFF"/>
                </a:solidFill>
              </a:rPr>
              <a:t>Germany, </a:t>
            </a:r>
            <a:r>
              <a:rPr lang="tr-TR" sz="2000" dirty="0" err="1">
                <a:solidFill>
                  <a:srgbClr val="FFFFFF"/>
                </a:solidFill>
              </a:rPr>
              <a:t>Italy</a:t>
            </a:r>
            <a:r>
              <a:rPr lang="tr-TR" sz="2000" dirty="0">
                <a:solidFill>
                  <a:srgbClr val="FFFFFF"/>
                </a:solidFill>
              </a:rPr>
              <a:t>, </a:t>
            </a:r>
            <a:r>
              <a:rPr lang="en-GB" sz="2000" dirty="0">
                <a:solidFill>
                  <a:srgbClr val="FFFFFF"/>
                </a:solidFill>
              </a:rPr>
              <a:t>Greece, </a:t>
            </a:r>
            <a:r>
              <a:rPr lang="tr-TR" sz="2000" dirty="0" err="1">
                <a:solidFill>
                  <a:srgbClr val="FFFFFF"/>
                </a:solidFill>
              </a:rPr>
              <a:t>Romania</a:t>
            </a:r>
            <a:r>
              <a:rPr lang="en-GB" sz="2000" dirty="0">
                <a:solidFill>
                  <a:srgbClr val="FFFFFF"/>
                </a:solidFill>
              </a:rPr>
              <a:t>,</a:t>
            </a:r>
            <a:r>
              <a:rPr lang="tr-TR" sz="2000" dirty="0">
                <a:solidFill>
                  <a:srgbClr val="FFFFFF"/>
                </a:solidFill>
              </a:rPr>
              <a:t> </a:t>
            </a:r>
            <a:r>
              <a:rPr lang="tr-TR" sz="2000" dirty="0" err="1">
                <a:solidFill>
                  <a:srgbClr val="FFFFFF"/>
                </a:solidFill>
              </a:rPr>
              <a:t>Hungary,England</a:t>
            </a:r>
            <a:r>
              <a:rPr lang="tr-TR" sz="2000" dirty="0">
                <a:solidFill>
                  <a:srgbClr val="FFFFFF"/>
                </a:solidFill>
              </a:rPr>
              <a:t>, </a:t>
            </a:r>
            <a:r>
              <a:rPr lang="tr-TR" sz="2000" dirty="0" err="1">
                <a:solidFill>
                  <a:srgbClr val="FFFFFF"/>
                </a:solidFill>
              </a:rPr>
              <a:t>Kırgızystan</a:t>
            </a:r>
            <a:r>
              <a:rPr lang="tr-TR" sz="2000" dirty="0">
                <a:solidFill>
                  <a:srgbClr val="FFFFFF"/>
                </a:solidFill>
              </a:rPr>
              <a:t>,</a:t>
            </a:r>
            <a:r>
              <a:rPr lang="en-GB" sz="2000" dirty="0">
                <a:solidFill>
                  <a:srgbClr val="FFFFFF"/>
                </a:solidFill>
              </a:rPr>
              <a:t> </a:t>
            </a:r>
            <a:r>
              <a:rPr lang="tr-TR" sz="2000" dirty="0" err="1">
                <a:solidFill>
                  <a:srgbClr val="FFFFFF"/>
                </a:solidFill>
              </a:rPr>
              <a:t>Egypt</a:t>
            </a:r>
            <a:r>
              <a:rPr lang="tr-TR" sz="2000" dirty="0">
                <a:solidFill>
                  <a:srgbClr val="FFFFFF"/>
                </a:solidFill>
              </a:rPr>
              <a:t>, </a:t>
            </a:r>
            <a:r>
              <a:rPr lang="tr-TR" sz="2000" dirty="0" err="1">
                <a:solidFill>
                  <a:srgbClr val="FFFFFF"/>
                </a:solidFill>
              </a:rPr>
              <a:t>Endoneysia</a:t>
            </a:r>
            <a:r>
              <a:rPr lang="tr-TR" sz="2000" dirty="0">
                <a:solidFill>
                  <a:srgbClr val="FFFFFF"/>
                </a:solidFill>
              </a:rPr>
              <a:t>, </a:t>
            </a:r>
            <a:r>
              <a:rPr lang="en-GB" sz="2000" dirty="0">
                <a:solidFill>
                  <a:srgbClr val="FFFFFF"/>
                </a:solidFill>
              </a:rPr>
              <a:t>Uzbekistan and Azerbaijan</a:t>
            </a:r>
            <a:endParaRPr lang="tr-TR" sz="2000" dirty="0">
              <a:solidFill>
                <a:srgbClr val="FFFFFF"/>
              </a:solidFill>
            </a:endParaRPr>
          </a:p>
          <a:p>
            <a:endParaRPr lang="tr-TR" sz="2000" dirty="0">
              <a:solidFill>
                <a:schemeClr val="bg1"/>
              </a:solidFill>
            </a:endParaRPr>
          </a:p>
          <a:p>
            <a:r>
              <a:rPr lang="tr-TR" sz="2000" b="1" dirty="0">
                <a:solidFill>
                  <a:srgbClr val="98FFFF"/>
                </a:solidFill>
              </a:rPr>
              <a:t>5 </a:t>
            </a:r>
            <a:r>
              <a:rPr lang="tr-TR" sz="2000" b="1" dirty="0" err="1">
                <a:solidFill>
                  <a:srgbClr val="98FFFF"/>
                </a:solidFill>
              </a:rPr>
              <a:t>selected</a:t>
            </a:r>
            <a:r>
              <a:rPr lang="tr-TR" sz="2000" b="1" dirty="0">
                <a:solidFill>
                  <a:srgbClr val="98FFFF"/>
                </a:solidFill>
              </a:rPr>
              <a:t> </a:t>
            </a:r>
            <a:r>
              <a:rPr lang="tr-TR" sz="2000" b="1" dirty="0" err="1">
                <a:solidFill>
                  <a:srgbClr val="98FFFF"/>
                </a:solidFill>
              </a:rPr>
              <a:t>residents</a:t>
            </a:r>
            <a:r>
              <a:rPr lang="tr-TR" sz="2000" b="1" dirty="0">
                <a:solidFill>
                  <a:srgbClr val="98FFFF"/>
                </a:solidFill>
              </a:rPr>
              <a:t> </a:t>
            </a:r>
            <a:r>
              <a:rPr lang="tr-TR" sz="2000" b="1" dirty="0" err="1">
                <a:solidFill>
                  <a:srgbClr val="98FFFF"/>
                </a:solidFill>
              </a:rPr>
              <a:t>from</a:t>
            </a:r>
            <a:r>
              <a:rPr lang="tr-TR" sz="2000" b="1" dirty="0">
                <a:solidFill>
                  <a:srgbClr val="98FFFF"/>
                </a:solidFill>
              </a:rPr>
              <a:t> </a:t>
            </a:r>
            <a:r>
              <a:rPr lang="tr-TR" sz="2000" b="1" dirty="0">
                <a:solidFill>
                  <a:srgbClr val="FFFFFF"/>
                </a:solidFill>
              </a:rPr>
              <a:t>ESRU </a:t>
            </a:r>
            <a:r>
              <a:rPr lang="tr-TR" sz="2000" b="1" dirty="0">
                <a:solidFill>
                  <a:srgbClr val="98FFFF"/>
                </a:solidFill>
              </a:rPr>
              <a:t>HOT-</a:t>
            </a:r>
            <a:r>
              <a:rPr lang="tr-TR" sz="2000" b="1" dirty="0" err="1">
                <a:solidFill>
                  <a:srgbClr val="98FFFF"/>
                </a:solidFill>
              </a:rPr>
              <a:t>course</a:t>
            </a:r>
            <a:r>
              <a:rPr lang="tr-TR" sz="2000" b="1" dirty="0">
                <a:solidFill>
                  <a:srgbClr val="98FFFF"/>
                </a:solidFill>
              </a:rPr>
              <a:t> in Prag  </a:t>
            </a:r>
            <a:r>
              <a:rPr lang="tr-TR" sz="2000" b="1" dirty="0" err="1">
                <a:solidFill>
                  <a:srgbClr val="98FFFF"/>
                </a:solidFill>
              </a:rPr>
              <a:t>are</a:t>
            </a:r>
            <a:r>
              <a:rPr lang="tr-TR" sz="2000" b="1" dirty="0">
                <a:solidFill>
                  <a:srgbClr val="98FFFF"/>
                </a:solidFill>
              </a:rPr>
              <a:t>  </a:t>
            </a:r>
            <a:r>
              <a:rPr lang="tr-TR" sz="2000" b="1" dirty="0" err="1">
                <a:solidFill>
                  <a:srgbClr val="98FFFF"/>
                </a:solidFill>
              </a:rPr>
              <a:t>accepted</a:t>
            </a:r>
            <a:r>
              <a:rPr lang="tr-TR" sz="2000" b="1" dirty="0">
                <a:solidFill>
                  <a:srgbClr val="98FFFF"/>
                </a:solidFill>
              </a:rPr>
              <a:t> as </a:t>
            </a:r>
            <a:r>
              <a:rPr lang="tr-TR" sz="2000" b="1" dirty="0" err="1">
                <a:solidFill>
                  <a:srgbClr val="98FFFF"/>
                </a:solidFill>
              </a:rPr>
              <a:t>trainees</a:t>
            </a:r>
            <a:endParaRPr lang="tr-TR" sz="2000" b="1" dirty="0">
              <a:solidFill>
                <a:srgbClr val="98FFFF"/>
              </a:solidFill>
            </a:endParaRPr>
          </a:p>
          <a:p>
            <a:endParaRPr lang="tr-TR" sz="2000" b="1" dirty="0">
              <a:solidFill>
                <a:srgbClr val="98FFFF"/>
              </a:solidFill>
            </a:endParaRPr>
          </a:p>
          <a:p>
            <a:endParaRPr lang="tr-TR" sz="2000" dirty="0">
              <a:solidFill>
                <a:srgbClr val="FFFF00"/>
              </a:solidFill>
            </a:endParaRPr>
          </a:p>
          <a:p>
            <a:r>
              <a:rPr lang="en-GB" sz="2000" dirty="0">
                <a:solidFill>
                  <a:srgbClr val="FFFF00"/>
                </a:solidFill>
              </a:rPr>
              <a:t>We are planning to welcome more</a:t>
            </a:r>
            <a:r>
              <a:rPr lang="tr-TR" sz="2000" dirty="0">
                <a:solidFill>
                  <a:srgbClr val="FFFF00"/>
                </a:solidFill>
              </a:rPr>
              <a:t> </a:t>
            </a:r>
            <a:r>
              <a:rPr lang="en-GB" sz="2000" dirty="0">
                <a:solidFill>
                  <a:srgbClr val="FFFF00"/>
                </a:solidFill>
              </a:rPr>
              <a:t>international trainees in our future courses</a:t>
            </a:r>
            <a:endParaRPr lang="tr-TR" sz="2000" dirty="0">
              <a:solidFill>
                <a:srgbClr val="FFFF00"/>
              </a:solidFill>
            </a:endParaRPr>
          </a:p>
        </p:txBody>
      </p:sp>
      <p:pic>
        <p:nvPicPr>
          <p:cNvPr id="2560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7049" y="1647739"/>
            <a:ext cx="2766951" cy="5210261"/>
          </a:xfrm>
          <a:prstGeom prst="rect">
            <a:avLst/>
          </a:prstGeom>
          <a:noFill/>
          <a:ln w="9525">
            <a:noFill/>
            <a:miter lim="800000"/>
            <a:headEnd/>
            <a:tailEnd/>
          </a:ln>
        </p:spPr>
      </p:pic>
      <p:pic>
        <p:nvPicPr>
          <p:cNvPr id="3" name="Picture 2" descr="Graphical user interface&#10;&#10;Description automatically generated">
            <a:extLst>
              <a:ext uri="{FF2B5EF4-FFF2-40B4-BE49-F238E27FC236}">
                <a16:creationId xmlns:a16="http://schemas.microsoft.com/office/drawing/2014/main" id="{79261D84-1683-69F9-1B04-D20FE507D6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6417" y="4027057"/>
            <a:ext cx="2060864" cy="2853504"/>
          </a:xfrm>
          <a:prstGeom prst="rect">
            <a:avLst/>
          </a:prstGeom>
        </p:spPr>
      </p:pic>
      <p:pic>
        <p:nvPicPr>
          <p:cNvPr id="5" name="Picture 4" descr="Diagram&#10;&#10;Description automatically generated">
            <a:extLst>
              <a:ext uri="{FF2B5EF4-FFF2-40B4-BE49-F238E27FC236}">
                <a16:creationId xmlns:a16="http://schemas.microsoft.com/office/drawing/2014/main" id="{115BD009-3A07-D552-F7F4-FF4C63B170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2083" y="3920856"/>
            <a:ext cx="2135305" cy="2987093"/>
          </a:xfrm>
          <a:prstGeom prst="rect">
            <a:avLst/>
          </a:prstGeom>
        </p:spPr>
      </p:pic>
    </p:spTree>
    <p:extLst>
      <p:ext uri="{BB962C8B-B14F-4D97-AF65-F5344CB8AC3E}">
        <p14:creationId xmlns:p14="http://schemas.microsoft.com/office/powerpoint/2010/main" val="2257564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İçerik Yer Tutucusu"/>
          <p:cNvSpPr>
            <a:spLocks noGrp="1"/>
          </p:cNvSpPr>
          <p:nvPr>
            <p:ph sz="half" idx="2"/>
          </p:nvPr>
        </p:nvSpPr>
        <p:spPr>
          <a:xfrm>
            <a:off x="0" y="1144059"/>
            <a:ext cx="5500688" cy="3952389"/>
          </a:xfrm>
        </p:spPr>
        <p:txBody>
          <a:bodyPr>
            <a:normAutofit fontScale="92500" lnSpcReduction="20000"/>
          </a:bodyPr>
          <a:lstStyle/>
          <a:p>
            <a:r>
              <a:rPr lang="en-GB" sz="2000" dirty="0">
                <a:solidFill>
                  <a:srgbClr val="FFFF00"/>
                </a:solidFill>
                <a:latin typeface="Times New Roman" charset="0"/>
              </a:rPr>
              <a:t>Beyond the Turkish trainees, we have provided laparoscopy training to the ones from other countries such as </a:t>
            </a:r>
            <a:r>
              <a:rPr lang="en-GB" sz="2000" dirty="0">
                <a:solidFill>
                  <a:srgbClr val="FFFFFF"/>
                </a:solidFill>
                <a:latin typeface="Times New Roman" charset="0"/>
              </a:rPr>
              <a:t>Germany, </a:t>
            </a:r>
            <a:r>
              <a:rPr lang="tr-TR" sz="2000" dirty="0" err="1">
                <a:solidFill>
                  <a:srgbClr val="FFFFFF"/>
                </a:solidFill>
                <a:latin typeface="Times New Roman" charset="0"/>
              </a:rPr>
              <a:t>Italy</a:t>
            </a:r>
            <a:r>
              <a:rPr lang="tr-TR" sz="2000" dirty="0">
                <a:solidFill>
                  <a:srgbClr val="FFFFFF"/>
                </a:solidFill>
                <a:latin typeface="Times New Roman" charset="0"/>
              </a:rPr>
              <a:t>, </a:t>
            </a:r>
            <a:r>
              <a:rPr lang="en-GB" sz="2000" dirty="0">
                <a:solidFill>
                  <a:srgbClr val="FFFFFF"/>
                </a:solidFill>
                <a:latin typeface="Times New Roman" charset="0"/>
              </a:rPr>
              <a:t>Greece, </a:t>
            </a:r>
            <a:r>
              <a:rPr lang="tr-TR" sz="2000" dirty="0" err="1">
                <a:solidFill>
                  <a:srgbClr val="FFFFFF"/>
                </a:solidFill>
                <a:latin typeface="Times New Roman" charset="0"/>
              </a:rPr>
              <a:t>Romania</a:t>
            </a:r>
            <a:r>
              <a:rPr lang="en-GB" sz="2000" dirty="0">
                <a:solidFill>
                  <a:srgbClr val="FFFFFF"/>
                </a:solidFill>
                <a:latin typeface="Times New Roman" charset="0"/>
              </a:rPr>
              <a:t>,</a:t>
            </a:r>
            <a:r>
              <a:rPr lang="tr-TR" sz="2000" dirty="0">
                <a:solidFill>
                  <a:srgbClr val="FFFFFF"/>
                </a:solidFill>
                <a:latin typeface="Times New Roman" charset="0"/>
              </a:rPr>
              <a:t> </a:t>
            </a:r>
            <a:r>
              <a:rPr lang="tr-TR" sz="2000" dirty="0" err="1">
                <a:solidFill>
                  <a:srgbClr val="FFFFFF"/>
                </a:solidFill>
                <a:latin typeface="Times New Roman" charset="0"/>
              </a:rPr>
              <a:t>Hungary,Kırgızystan</a:t>
            </a:r>
            <a:r>
              <a:rPr lang="tr-TR" sz="2000" dirty="0">
                <a:solidFill>
                  <a:srgbClr val="FFFFFF"/>
                </a:solidFill>
                <a:latin typeface="Times New Roman" charset="0"/>
              </a:rPr>
              <a:t>,</a:t>
            </a:r>
            <a:r>
              <a:rPr lang="en-GB" sz="2000" dirty="0">
                <a:solidFill>
                  <a:srgbClr val="FFFFFF"/>
                </a:solidFill>
                <a:latin typeface="Times New Roman" charset="0"/>
              </a:rPr>
              <a:t> Uzbekistan and Azerbaijan</a:t>
            </a:r>
            <a:endParaRPr lang="tr-TR" sz="2000" dirty="0">
              <a:solidFill>
                <a:srgbClr val="FFFFFF"/>
              </a:solidFill>
              <a:latin typeface="Times New Roman" charset="0"/>
            </a:endParaRPr>
          </a:p>
          <a:p>
            <a:endParaRPr lang="tr-TR" sz="2000" dirty="0">
              <a:solidFill>
                <a:schemeClr val="bg1"/>
              </a:solidFill>
              <a:latin typeface="Times New Roman" charset="0"/>
            </a:endParaRPr>
          </a:p>
          <a:p>
            <a:r>
              <a:rPr lang="tr-TR" sz="2000" b="1" dirty="0">
                <a:solidFill>
                  <a:srgbClr val="98FFFF"/>
                </a:solidFill>
                <a:latin typeface="Times New Roman" charset="0"/>
              </a:rPr>
              <a:t>5 </a:t>
            </a:r>
            <a:r>
              <a:rPr lang="tr-TR" sz="2000" b="1" dirty="0" err="1">
                <a:solidFill>
                  <a:srgbClr val="98FFFF"/>
                </a:solidFill>
                <a:latin typeface="Times New Roman" charset="0"/>
              </a:rPr>
              <a:t>selected</a:t>
            </a:r>
            <a:r>
              <a:rPr lang="tr-TR" sz="2000" b="1" dirty="0">
                <a:solidFill>
                  <a:srgbClr val="98FFFF"/>
                </a:solidFill>
                <a:latin typeface="Times New Roman" charset="0"/>
              </a:rPr>
              <a:t> </a:t>
            </a:r>
            <a:r>
              <a:rPr lang="tr-TR" sz="2000" b="1" dirty="0" err="1">
                <a:solidFill>
                  <a:srgbClr val="98FFFF"/>
                </a:solidFill>
                <a:latin typeface="Times New Roman" charset="0"/>
              </a:rPr>
              <a:t>residents</a:t>
            </a:r>
            <a:r>
              <a:rPr lang="tr-TR" sz="2000" b="1" dirty="0">
                <a:solidFill>
                  <a:srgbClr val="98FFFF"/>
                </a:solidFill>
                <a:latin typeface="Times New Roman" charset="0"/>
              </a:rPr>
              <a:t> </a:t>
            </a:r>
            <a:r>
              <a:rPr lang="tr-TR" sz="2000" b="1" dirty="0" err="1">
                <a:solidFill>
                  <a:srgbClr val="98FFFF"/>
                </a:solidFill>
                <a:latin typeface="Times New Roman" charset="0"/>
              </a:rPr>
              <a:t>from</a:t>
            </a:r>
            <a:r>
              <a:rPr lang="tr-TR" sz="2000" b="1" dirty="0">
                <a:solidFill>
                  <a:srgbClr val="98FFFF"/>
                </a:solidFill>
                <a:latin typeface="Times New Roman" charset="0"/>
              </a:rPr>
              <a:t> </a:t>
            </a:r>
            <a:r>
              <a:rPr lang="tr-TR" sz="2000" b="1" dirty="0">
                <a:solidFill>
                  <a:srgbClr val="FFFFFF"/>
                </a:solidFill>
                <a:latin typeface="Times New Roman" charset="0"/>
              </a:rPr>
              <a:t>ESRU</a:t>
            </a:r>
            <a:r>
              <a:rPr lang="tr-TR" sz="2000" b="1" dirty="0">
                <a:solidFill>
                  <a:srgbClr val="98FFFF"/>
                </a:solidFill>
                <a:latin typeface="Times New Roman" charset="0"/>
              </a:rPr>
              <a:t> HOT-</a:t>
            </a:r>
            <a:r>
              <a:rPr lang="tr-TR" sz="2000" b="1" dirty="0" err="1">
                <a:solidFill>
                  <a:srgbClr val="98FFFF"/>
                </a:solidFill>
                <a:latin typeface="Times New Roman" charset="0"/>
              </a:rPr>
              <a:t>course</a:t>
            </a:r>
            <a:r>
              <a:rPr lang="tr-TR" sz="2000" b="1" dirty="0">
                <a:solidFill>
                  <a:srgbClr val="98FFFF"/>
                </a:solidFill>
                <a:latin typeface="Times New Roman" charset="0"/>
              </a:rPr>
              <a:t> in Prag  </a:t>
            </a:r>
            <a:r>
              <a:rPr lang="tr-TR" sz="2000" b="1" dirty="0" err="1">
                <a:solidFill>
                  <a:srgbClr val="98FFFF"/>
                </a:solidFill>
                <a:latin typeface="Times New Roman" charset="0"/>
              </a:rPr>
              <a:t>are</a:t>
            </a:r>
            <a:r>
              <a:rPr lang="tr-TR" sz="2000" b="1" dirty="0">
                <a:solidFill>
                  <a:srgbClr val="98FFFF"/>
                </a:solidFill>
                <a:latin typeface="Times New Roman" charset="0"/>
              </a:rPr>
              <a:t>  </a:t>
            </a:r>
            <a:r>
              <a:rPr lang="tr-TR" sz="2000" b="1" dirty="0" err="1">
                <a:solidFill>
                  <a:srgbClr val="98FFFF"/>
                </a:solidFill>
                <a:latin typeface="Times New Roman" charset="0"/>
              </a:rPr>
              <a:t>accepted</a:t>
            </a:r>
            <a:r>
              <a:rPr lang="tr-TR" sz="2000" b="1" dirty="0">
                <a:solidFill>
                  <a:srgbClr val="98FFFF"/>
                </a:solidFill>
                <a:latin typeface="Times New Roman" charset="0"/>
              </a:rPr>
              <a:t> as </a:t>
            </a:r>
            <a:r>
              <a:rPr lang="tr-TR" sz="2000" b="1" dirty="0" err="1">
                <a:solidFill>
                  <a:srgbClr val="98FFFF"/>
                </a:solidFill>
                <a:latin typeface="Times New Roman" charset="0"/>
              </a:rPr>
              <a:t>trainees</a:t>
            </a:r>
            <a:endParaRPr lang="tr-TR" sz="2000" b="1" dirty="0">
              <a:solidFill>
                <a:srgbClr val="98FFFF"/>
              </a:solidFill>
              <a:latin typeface="Times New Roman" charset="0"/>
            </a:endParaRPr>
          </a:p>
          <a:p>
            <a:endParaRPr lang="tr-TR" sz="2000" dirty="0">
              <a:solidFill>
                <a:srgbClr val="FFFF00"/>
              </a:solidFill>
              <a:latin typeface="Times New Roman" charset="0"/>
            </a:endParaRPr>
          </a:p>
          <a:p>
            <a:r>
              <a:rPr lang="en-GB" sz="2000" dirty="0">
                <a:solidFill>
                  <a:srgbClr val="FFFF00"/>
                </a:solidFill>
                <a:latin typeface="Times New Roman" charset="0"/>
              </a:rPr>
              <a:t>We are planning to welcome more</a:t>
            </a:r>
            <a:r>
              <a:rPr lang="tr-TR" sz="2000" dirty="0">
                <a:solidFill>
                  <a:srgbClr val="FFFF00"/>
                </a:solidFill>
                <a:latin typeface="Times New Roman" charset="0"/>
              </a:rPr>
              <a:t> </a:t>
            </a:r>
            <a:r>
              <a:rPr lang="en-GB" sz="2000" dirty="0">
                <a:solidFill>
                  <a:srgbClr val="FFFF00"/>
                </a:solidFill>
                <a:latin typeface="Times New Roman" charset="0"/>
              </a:rPr>
              <a:t>international trainees in our future courses together with </a:t>
            </a:r>
            <a:r>
              <a:rPr lang="en-GB" sz="2000" dirty="0" err="1">
                <a:solidFill>
                  <a:srgbClr val="FFFF00"/>
                </a:solidFill>
                <a:latin typeface="Times New Roman" charset="0"/>
              </a:rPr>
              <a:t>Endourology</a:t>
            </a:r>
            <a:r>
              <a:rPr lang="en-GB" sz="2000" dirty="0">
                <a:solidFill>
                  <a:srgbClr val="FFFF00"/>
                </a:solidFill>
                <a:latin typeface="Times New Roman" charset="0"/>
              </a:rPr>
              <a:t> Society</a:t>
            </a:r>
            <a:endParaRPr lang="tr-TR" sz="2000" dirty="0">
              <a:solidFill>
                <a:srgbClr val="FFFF00"/>
              </a:solidFill>
              <a:latin typeface="Times New Roman" charset="0"/>
            </a:endParaRPr>
          </a:p>
        </p:txBody>
      </p:sp>
      <p:pic>
        <p:nvPicPr>
          <p:cNvPr id="36866" name="Picture 4" descr="C:\Users\Selcuk\AppData\Local\Temp\Rar$DI00.110\atina afis-12M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3864" y="1"/>
            <a:ext cx="36401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52748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Başlık"/>
          <p:cNvSpPr>
            <a:spLocks noGrp="1"/>
          </p:cNvSpPr>
          <p:nvPr>
            <p:ph type="title"/>
          </p:nvPr>
        </p:nvSpPr>
        <p:spPr/>
        <p:txBody>
          <a:bodyPr/>
          <a:lstStyle/>
          <a:p>
            <a:r>
              <a:rPr lang="tr-TR">
                <a:solidFill>
                  <a:srgbClr val="98FFFF"/>
                </a:solidFill>
                <a:latin typeface="Times New Roman" charset="0"/>
              </a:rPr>
              <a:t>Accreditation</a:t>
            </a:r>
          </a:p>
        </p:txBody>
      </p:sp>
      <p:sp>
        <p:nvSpPr>
          <p:cNvPr id="37890" name="2 İçerik Yer Tutucusu"/>
          <p:cNvSpPr>
            <a:spLocks noGrp="1"/>
          </p:cNvSpPr>
          <p:nvPr>
            <p:ph idx="1"/>
          </p:nvPr>
        </p:nvSpPr>
        <p:spPr/>
        <p:txBody>
          <a:bodyPr/>
          <a:lstStyle/>
          <a:p>
            <a:r>
              <a:rPr lang="en-GB" sz="2000" dirty="0">
                <a:solidFill>
                  <a:srgbClr val="FFFFFF"/>
                </a:solidFill>
                <a:latin typeface="Times New Roman" charset="0"/>
              </a:rPr>
              <a:t>The Ministry of Health of Turkey </a:t>
            </a:r>
            <a:r>
              <a:rPr lang="en-GB" sz="2000" dirty="0">
                <a:solidFill>
                  <a:srgbClr val="FFFF00"/>
                </a:solidFill>
                <a:latin typeface="Times New Roman" charset="0"/>
              </a:rPr>
              <a:t>has accredited our courses since the 3</a:t>
            </a:r>
            <a:r>
              <a:rPr lang="en-GB" sz="2000" baseline="30000" dirty="0">
                <a:solidFill>
                  <a:srgbClr val="FFFF00"/>
                </a:solidFill>
                <a:latin typeface="Times New Roman" charset="0"/>
              </a:rPr>
              <a:t>rd</a:t>
            </a:r>
            <a:r>
              <a:rPr lang="en-GB" sz="2000" dirty="0">
                <a:solidFill>
                  <a:srgbClr val="FFFF00"/>
                </a:solidFill>
                <a:latin typeface="Times New Roman" charset="0"/>
              </a:rPr>
              <a:t> course and currently our course is the only authorized course that can issue the certificate to the trainees</a:t>
            </a:r>
            <a:endParaRPr lang="tr-TR" sz="2000" dirty="0">
              <a:solidFill>
                <a:srgbClr val="FFFF00"/>
              </a:solidFill>
              <a:latin typeface="Times New Roman" charset="0"/>
            </a:endParaRPr>
          </a:p>
          <a:p>
            <a:r>
              <a:rPr lang="en-GB" sz="2000" dirty="0">
                <a:solidFill>
                  <a:srgbClr val="FFFF00"/>
                </a:solidFill>
                <a:latin typeface="Times New Roman" charset="0"/>
              </a:rPr>
              <a:t>Additionally, our 3</a:t>
            </a:r>
            <a:r>
              <a:rPr lang="en-GB" sz="2000" baseline="30000" dirty="0">
                <a:solidFill>
                  <a:srgbClr val="FFFF00"/>
                </a:solidFill>
                <a:latin typeface="Times New Roman" charset="0"/>
              </a:rPr>
              <a:t>rd</a:t>
            </a:r>
            <a:r>
              <a:rPr lang="en-GB" sz="2000" dirty="0">
                <a:solidFill>
                  <a:srgbClr val="FFFF00"/>
                </a:solidFill>
                <a:latin typeface="Times New Roman" charset="0"/>
              </a:rPr>
              <a:t> course was accepted among the sequential courses of </a:t>
            </a:r>
            <a:r>
              <a:rPr lang="tr-TR" sz="2000" dirty="0">
                <a:solidFill>
                  <a:srgbClr val="FFFF00"/>
                </a:solidFill>
                <a:latin typeface="Times New Roman" charset="0"/>
              </a:rPr>
              <a:t> </a:t>
            </a:r>
            <a:r>
              <a:rPr lang="en-GB" sz="2000" dirty="0">
                <a:solidFill>
                  <a:srgbClr val="FFFFFF"/>
                </a:solidFill>
                <a:latin typeface="Times New Roman" charset="0"/>
              </a:rPr>
              <a:t>EBU</a:t>
            </a:r>
            <a:r>
              <a:rPr lang="tr-TR" sz="2000" dirty="0">
                <a:solidFill>
                  <a:srgbClr val="FFFFFF"/>
                </a:solidFill>
                <a:latin typeface="Times New Roman" charset="0"/>
              </a:rPr>
              <a:t> </a:t>
            </a:r>
            <a:r>
              <a:rPr lang="tr-TR" sz="2000" dirty="0" err="1">
                <a:solidFill>
                  <a:srgbClr val="FFFFFF"/>
                </a:solidFill>
                <a:latin typeface="Times New Roman" charset="0"/>
              </a:rPr>
              <a:t>and</a:t>
            </a:r>
            <a:r>
              <a:rPr lang="tr-TR" sz="2000" dirty="0">
                <a:solidFill>
                  <a:srgbClr val="FFFFFF"/>
                </a:solidFill>
                <a:latin typeface="Times New Roman" charset="0"/>
              </a:rPr>
              <a:t> </a:t>
            </a:r>
            <a:r>
              <a:rPr lang="tr-TR" sz="2000" dirty="0" err="1">
                <a:solidFill>
                  <a:srgbClr val="FFFFFF"/>
                </a:solidFill>
                <a:latin typeface="Times New Roman" charset="0"/>
              </a:rPr>
              <a:t>acredidated</a:t>
            </a:r>
            <a:r>
              <a:rPr lang="tr-TR" sz="2000" dirty="0">
                <a:solidFill>
                  <a:srgbClr val="FFFFFF"/>
                </a:solidFill>
                <a:latin typeface="Times New Roman" charset="0"/>
              </a:rPr>
              <a:t> </a:t>
            </a:r>
            <a:r>
              <a:rPr lang="tr-TR" sz="2000" dirty="0" err="1">
                <a:solidFill>
                  <a:srgbClr val="FFFFFF"/>
                </a:solidFill>
                <a:latin typeface="Times New Roman" charset="0"/>
              </a:rPr>
              <a:t>with</a:t>
            </a:r>
            <a:r>
              <a:rPr lang="tr-TR" sz="2000" dirty="0">
                <a:solidFill>
                  <a:srgbClr val="FFFFFF"/>
                </a:solidFill>
                <a:latin typeface="Times New Roman" charset="0"/>
              </a:rPr>
              <a:t> 24 </a:t>
            </a:r>
            <a:r>
              <a:rPr lang="tr-TR" sz="2000" dirty="0" err="1">
                <a:solidFill>
                  <a:srgbClr val="FFFFFF"/>
                </a:solidFill>
                <a:latin typeface="Times New Roman" charset="0"/>
              </a:rPr>
              <a:t>points</a:t>
            </a:r>
            <a:endParaRPr lang="tr-TR" sz="2000" dirty="0">
              <a:solidFill>
                <a:srgbClr val="FFFFFF"/>
              </a:solidFill>
              <a:latin typeface="Times New Roman" charset="0"/>
            </a:endParaRPr>
          </a:p>
          <a:p>
            <a:r>
              <a:rPr lang="en-GB" sz="2000" dirty="0">
                <a:solidFill>
                  <a:srgbClr val="FFFF00"/>
                </a:solidFill>
                <a:latin typeface="Times New Roman" charset="0"/>
              </a:rPr>
              <a:t>Our courses are also considered as post graduate courses by the </a:t>
            </a:r>
            <a:r>
              <a:rPr lang="en-GB" sz="2000" dirty="0">
                <a:solidFill>
                  <a:srgbClr val="FFFFFF"/>
                </a:solidFill>
                <a:latin typeface="Times New Roman" charset="0"/>
              </a:rPr>
              <a:t>Turkish Association of Urology</a:t>
            </a:r>
          </a:p>
          <a:p>
            <a:r>
              <a:rPr lang="en-GB" sz="2000" dirty="0" err="1">
                <a:solidFill>
                  <a:srgbClr val="FFFFFF"/>
                </a:solidFill>
                <a:latin typeface="Times New Roman" charset="0"/>
              </a:rPr>
              <a:t>Acredited</a:t>
            </a:r>
            <a:r>
              <a:rPr lang="en-GB" sz="2000" dirty="0">
                <a:solidFill>
                  <a:srgbClr val="FFFFFF"/>
                </a:solidFill>
                <a:latin typeface="Times New Roman" charset="0"/>
              </a:rPr>
              <a:t> by ESUT</a:t>
            </a:r>
            <a:endParaRPr lang="tr-TR" sz="2000" dirty="0">
              <a:solidFill>
                <a:srgbClr val="FFFFFF"/>
              </a:solidFill>
              <a:latin typeface="Times New Roman" charset="0"/>
            </a:endParaRPr>
          </a:p>
          <a:p>
            <a:endParaRPr lang="tr-TR" dirty="0">
              <a:latin typeface="Times New Roman" charset="0"/>
            </a:endParaRPr>
          </a:p>
        </p:txBody>
      </p:sp>
    </p:spTree>
    <p:extLst>
      <p:ext uri="{BB962C8B-B14F-4D97-AF65-F5344CB8AC3E}">
        <p14:creationId xmlns:p14="http://schemas.microsoft.com/office/powerpoint/2010/main" val="218189806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9552" y="1"/>
            <a:ext cx="5098184" cy="6858000"/>
          </a:xfrm>
          <a:prstGeom prst="rect">
            <a:avLst/>
          </a:prstGeom>
        </p:spPr>
      </p:pic>
      <p:sp>
        <p:nvSpPr>
          <p:cNvPr id="4" name="Rectangle 3"/>
          <p:cNvSpPr/>
          <p:nvPr/>
        </p:nvSpPr>
        <p:spPr>
          <a:xfrm>
            <a:off x="5890555" y="3254227"/>
            <a:ext cx="2952328" cy="1200329"/>
          </a:xfrm>
          <a:prstGeom prst="rect">
            <a:avLst/>
          </a:prstGeom>
        </p:spPr>
        <p:txBody>
          <a:bodyPr wrap="square">
            <a:spAutoFit/>
          </a:bodyPr>
          <a:lstStyle/>
          <a:p>
            <a:r>
              <a:rPr lang="nl-NL" sz="2400" dirty="0" err="1">
                <a:solidFill>
                  <a:srgbClr val="00B0F0"/>
                </a:solidFill>
                <a:latin typeface="Segoe Script" pitchFamily="34" charset="0"/>
              </a:rPr>
              <a:t>Laparoscopy</a:t>
            </a:r>
            <a:r>
              <a:rPr lang="nl-NL" sz="2400" dirty="0">
                <a:solidFill>
                  <a:srgbClr val="00B0F0"/>
                </a:solidFill>
                <a:latin typeface="Segoe Script" pitchFamily="34" charset="0"/>
              </a:rPr>
              <a:t> </a:t>
            </a:r>
            <a:r>
              <a:rPr lang="nl-NL" sz="2400" dirty="0" err="1">
                <a:solidFill>
                  <a:srgbClr val="00B0F0"/>
                </a:solidFill>
                <a:latin typeface="Segoe Script" pitchFamily="34" charset="0"/>
              </a:rPr>
              <a:t>Education</a:t>
            </a:r>
            <a:r>
              <a:rPr lang="nl-NL" sz="2400" dirty="0">
                <a:solidFill>
                  <a:srgbClr val="00B0F0"/>
                </a:solidFill>
                <a:latin typeface="Segoe Script" pitchFamily="34" charset="0"/>
              </a:rPr>
              <a:t> Program</a:t>
            </a:r>
            <a:endParaRPr lang="en-US" sz="2400" dirty="0">
              <a:solidFill>
                <a:srgbClr val="00B0F0"/>
              </a:solidFill>
            </a:endParaRPr>
          </a:p>
        </p:txBody>
      </p:sp>
    </p:spTree>
    <p:extLst>
      <p:ext uri="{BB962C8B-B14F-4D97-AF65-F5344CB8AC3E}">
        <p14:creationId xmlns:p14="http://schemas.microsoft.com/office/powerpoint/2010/main" val="95256079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337" y="935551"/>
            <a:ext cx="4031390" cy="5922449"/>
          </a:xfrm>
          <a:prstGeom prst="rect">
            <a:avLst/>
          </a:prstGeom>
          <a:noFill/>
          <a:ln w="9525">
            <a:noFill/>
            <a:miter lim="800000"/>
            <a:headEnd/>
            <a:tailEnd/>
          </a:ln>
        </p:spPr>
      </p:pic>
      <p:sp>
        <p:nvSpPr>
          <p:cNvPr id="26627" name="1 Başlık"/>
          <p:cNvSpPr>
            <a:spLocks noGrp="1"/>
          </p:cNvSpPr>
          <p:nvPr>
            <p:ph type="title"/>
          </p:nvPr>
        </p:nvSpPr>
        <p:spPr>
          <a:xfrm>
            <a:off x="0" y="0"/>
            <a:ext cx="5329238" cy="1144058"/>
          </a:xfrm>
        </p:spPr>
        <p:txBody>
          <a:bodyPr/>
          <a:lstStyle/>
          <a:p>
            <a:r>
              <a:rPr lang="tr-TR">
                <a:solidFill>
                  <a:srgbClr val="98FFFF"/>
                </a:solidFill>
              </a:rPr>
              <a:t>Accreditation</a:t>
            </a:r>
          </a:p>
        </p:txBody>
      </p:sp>
      <p:sp>
        <p:nvSpPr>
          <p:cNvPr id="26628" name="2 İçerik Yer Tutucusu"/>
          <p:cNvSpPr>
            <a:spLocks noGrp="1"/>
          </p:cNvSpPr>
          <p:nvPr>
            <p:ph idx="1"/>
          </p:nvPr>
        </p:nvSpPr>
        <p:spPr>
          <a:xfrm>
            <a:off x="4643438" y="359501"/>
            <a:ext cx="4500562" cy="5648387"/>
          </a:xfrm>
        </p:spPr>
        <p:txBody>
          <a:bodyPr>
            <a:normAutofit/>
          </a:bodyPr>
          <a:lstStyle/>
          <a:p>
            <a:r>
              <a:rPr lang="en-GB" sz="2000" dirty="0">
                <a:solidFill>
                  <a:srgbClr val="FFFFFF"/>
                </a:solidFill>
                <a:latin typeface="Times New Roman" charset="0"/>
              </a:rPr>
              <a:t>The Ministry of Health of Turkey </a:t>
            </a:r>
            <a:r>
              <a:rPr lang="en-GB" sz="2000" dirty="0">
                <a:solidFill>
                  <a:srgbClr val="FFFF00"/>
                </a:solidFill>
                <a:latin typeface="Times New Roman" charset="0"/>
              </a:rPr>
              <a:t>has accredited our courses since the 3</a:t>
            </a:r>
            <a:r>
              <a:rPr lang="en-GB" sz="2000" baseline="30000" dirty="0">
                <a:solidFill>
                  <a:srgbClr val="FFFF00"/>
                </a:solidFill>
                <a:latin typeface="Times New Roman" charset="0"/>
              </a:rPr>
              <a:t>rd</a:t>
            </a:r>
            <a:r>
              <a:rPr lang="en-GB" sz="2000" dirty="0">
                <a:solidFill>
                  <a:srgbClr val="FFFF00"/>
                </a:solidFill>
                <a:latin typeface="Times New Roman" charset="0"/>
              </a:rPr>
              <a:t> course and currently our course is the only authorized course that can issue the certificate to the trainees</a:t>
            </a:r>
            <a:endParaRPr lang="tr-TR" sz="2000" dirty="0">
              <a:solidFill>
                <a:srgbClr val="FFFF00"/>
              </a:solidFill>
              <a:latin typeface="Times New Roman" charset="0"/>
            </a:endParaRPr>
          </a:p>
          <a:p>
            <a:r>
              <a:rPr lang="en-GB" sz="2000" dirty="0">
                <a:solidFill>
                  <a:srgbClr val="FFFF00"/>
                </a:solidFill>
                <a:latin typeface="Times New Roman" charset="0"/>
              </a:rPr>
              <a:t>Additionally, our 3</a:t>
            </a:r>
            <a:r>
              <a:rPr lang="en-GB" sz="2000" baseline="30000" dirty="0">
                <a:solidFill>
                  <a:srgbClr val="FFFF00"/>
                </a:solidFill>
                <a:latin typeface="Times New Roman" charset="0"/>
              </a:rPr>
              <a:t>rd</a:t>
            </a:r>
            <a:r>
              <a:rPr lang="en-GB" sz="2000" dirty="0">
                <a:solidFill>
                  <a:srgbClr val="FFFF00"/>
                </a:solidFill>
                <a:latin typeface="Times New Roman" charset="0"/>
              </a:rPr>
              <a:t> course was accepted among the sequential courses of </a:t>
            </a:r>
            <a:r>
              <a:rPr lang="tr-TR" sz="2000" dirty="0">
                <a:solidFill>
                  <a:srgbClr val="FFFF00"/>
                </a:solidFill>
                <a:latin typeface="Times New Roman" charset="0"/>
              </a:rPr>
              <a:t> </a:t>
            </a:r>
            <a:r>
              <a:rPr lang="en-GB" sz="2000" dirty="0">
                <a:solidFill>
                  <a:srgbClr val="FFFFFF"/>
                </a:solidFill>
                <a:latin typeface="Times New Roman" charset="0"/>
              </a:rPr>
              <a:t>EBU</a:t>
            </a:r>
            <a:r>
              <a:rPr lang="tr-TR" sz="2000" dirty="0">
                <a:solidFill>
                  <a:srgbClr val="FFFFFF"/>
                </a:solidFill>
                <a:latin typeface="Times New Roman" charset="0"/>
              </a:rPr>
              <a:t> </a:t>
            </a:r>
            <a:r>
              <a:rPr lang="tr-TR" sz="2000" dirty="0" err="1">
                <a:solidFill>
                  <a:srgbClr val="FFFFFF"/>
                </a:solidFill>
                <a:latin typeface="Times New Roman" charset="0"/>
              </a:rPr>
              <a:t>and</a:t>
            </a:r>
            <a:r>
              <a:rPr lang="tr-TR" sz="2000" dirty="0">
                <a:solidFill>
                  <a:srgbClr val="FFFFFF"/>
                </a:solidFill>
                <a:latin typeface="Times New Roman" charset="0"/>
              </a:rPr>
              <a:t> </a:t>
            </a:r>
            <a:r>
              <a:rPr lang="tr-TR" sz="2000" dirty="0" err="1">
                <a:solidFill>
                  <a:srgbClr val="FFFFFF"/>
                </a:solidFill>
                <a:latin typeface="Times New Roman" charset="0"/>
              </a:rPr>
              <a:t>acredidated</a:t>
            </a:r>
            <a:r>
              <a:rPr lang="tr-TR" sz="2000" dirty="0">
                <a:solidFill>
                  <a:srgbClr val="FFFFFF"/>
                </a:solidFill>
                <a:latin typeface="Times New Roman" charset="0"/>
              </a:rPr>
              <a:t> </a:t>
            </a:r>
            <a:r>
              <a:rPr lang="tr-TR" sz="2000" dirty="0" err="1">
                <a:solidFill>
                  <a:srgbClr val="FFFFFF"/>
                </a:solidFill>
                <a:latin typeface="Times New Roman" charset="0"/>
              </a:rPr>
              <a:t>with</a:t>
            </a:r>
            <a:r>
              <a:rPr lang="tr-TR" sz="2000" dirty="0">
                <a:solidFill>
                  <a:srgbClr val="FFFFFF"/>
                </a:solidFill>
                <a:latin typeface="Times New Roman" charset="0"/>
              </a:rPr>
              <a:t> 24 </a:t>
            </a:r>
            <a:r>
              <a:rPr lang="tr-TR" sz="2000" dirty="0" err="1">
                <a:solidFill>
                  <a:srgbClr val="FFFFFF"/>
                </a:solidFill>
                <a:latin typeface="Times New Roman" charset="0"/>
              </a:rPr>
              <a:t>points</a:t>
            </a:r>
            <a:endParaRPr lang="tr-TR" sz="2000" dirty="0">
              <a:solidFill>
                <a:srgbClr val="FFFFFF"/>
              </a:solidFill>
              <a:latin typeface="Times New Roman" charset="0"/>
            </a:endParaRPr>
          </a:p>
          <a:p>
            <a:r>
              <a:rPr lang="en-GB" sz="2000" dirty="0">
                <a:solidFill>
                  <a:srgbClr val="FFFF00"/>
                </a:solidFill>
                <a:latin typeface="Times New Roman" charset="0"/>
              </a:rPr>
              <a:t>Our courses are also considered as post graduate courses by the </a:t>
            </a:r>
            <a:r>
              <a:rPr lang="en-GB" sz="2000" dirty="0">
                <a:solidFill>
                  <a:srgbClr val="FFFFFF"/>
                </a:solidFill>
                <a:latin typeface="Times New Roman" charset="0"/>
              </a:rPr>
              <a:t>Turkish Association of Urology</a:t>
            </a:r>
          </a:p>
          <a:p>
            <a:r>
              <a:rPr lang="en-GB" sz="2000" dirty="0" err="1">
                <a:solidFill>
                  <a:srgbClr val="FFFFFF"/>
                </a:solidFill>
                <a:latin typeface="Times New Roman" charset="0"/>
              </a:rPr>
              <a:t>Acredited</a:t>
            </a:r>
            <a:r>
              <a:rPr lang="en-GB" sz="2000" dirty="0">
                <a:solidFill>
                  <a:srgbClr val="FFFFFF"/>
                </a:solidFill>
                <a:latin typeface="Times New Roman" charset="0"/>
              </a:rPr>
              <a:t> by ESUT</a:t>
            </a:r>
            <a:endParaRPr lang="tr-TR" sz="2000" dirty="0">
              <a:solidFill>
                <a:srgbClr val="FFFFFF"/>
              </a:solidFill>
              <a:latin typeface="Times New Roman" charset="0"/>
            </a:endParaRPr>
          </a:p>
          <a:p>
            <a:endParaRPr lang="tr-TR" dirty="0"/>
          </a:p>
        </p:txBody>
      </p:sp>
    </p:spTree>
    <p:extLst>
      <p:ext uri="{BB962C8B-B14F-4D97-AF65-F5344CB8AC3E}">
        <p14:creationId xmlns:p14="http://schemas.microsoft.com/office/powerpoint/2010/main" val="78711303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p:txBody>
          <a:bodyPr/>
          <a:lstStyle/>
          <a:p>
            <a:r>
              <a:rPr lang="tr-TR">
                <a:solidFill>
                  <a:srgbClr val="CCFFFF"/>
                </a:solidFill>
                <a:latin typeface="Times New Roman" charset="0"/>
              </a:rPr>
              <a:t>Trainers</a:t>
            </a:r>
          </a:p>
        </p:txBody>
      </p:sp>
      <p:sp>
        <p:nvSpPr>
          <p:cNvPr id="38914" name="2 İçerik Yer Tutucusu"/>
          <p:cNvSpPr>
            <a:spLocks noGrp="1"/>
          </p:cNvSpPr>
          <p:nvPr>
            <p:ph sz="half" idx="1"/>
          </p:nvPr>
        </p:nvSpPr>
        <p:spPr>
          <a:xfrm>
            <a:off x="0" y="1981483"/>
            <a:ext cx="5429250" cy="4113107"/>
          </a:xfrm>
          <a:prstGeom prst="rect">
            <a:avLst/>
          </a:prstGeom>
        </p:spPr>
        <p:txBody>
          <a:bodyPr/>
          <a:lstStyle/>
          <a:p>
            <a:r>
              <a:rPr lang="en-GB" sz="2400" dirty="0">
                <a:solidFill>
                  <a:srgbClr val="FFFF00"/>
                </a:solidFill>
                <a:latin typeface="Times New Roman" charset="0"/>
              </a:rPr>
              <a:t>The laparoscopy training to the course participants is given not only the Turkish laparoscopic urologists but also by the invited international urologists who perform laparoscopic urology in their countries such as </a:t>
            </a:r>
            <a:r>
              <a:rPr lang="en-GB" sz="2400" dirty="0">
                <a:solidFill>
                  <a:srgbClr val="FFFFFF"/>
                </a:solidFill>
                <a:latin typeface="Times New Roman" charset="0"/>
              </a:rPr>
              <a:t>Germany, Italy, Greece, Jordan  England</a:t>
            </a:r>
            <a:r>
              <a:rPr lang="tr-TR" sz="2400" dirty="0">
                <a:solidFill>
                  <a:srgbClr val="FFFFFF"/>
                </a:solidFill>
                <a:latin typeface="Times New Roman" charset="0"/>
              </a:rPr>
              <a:t>,</a:t>
            </a:r>
            <a:r>
              <a:rPr lang="tr-TR" sz="2400" dirty="0" err="1">
                <a:solidFill>
                  <a:srgbClr val="FFFFFF"/>
                </a:solidFill>
                <a:latin typeface="Times New Roman" charset="0"/>
              </a:rPr>
              <a:t>Egypt</a:t>
            </a:r>
            <a:r>
              <a:rPr lang="tr-TR" sz="2400" dirty="0">
                <a:solidFill>
                  <a:srgbClr val="FFFFFF"/>
                </a:solidFill>
                <a:latin typeface="Times New Roman" charset="0"/>
              </a:rPr>
              <a:t>, </a:t>
            </a:r>
            <a:r>
              <a:rPr lang="tr-TR" sz="2400" dirty="0" err="1">
                <a:solidFill>
                  <a:srgbClr val="FFFFFF"/>
                </a:solidFill>
                <a:latin typeface="Times New Roman" charset="0"/>
              </a:rPr>
              <a:t>Azerbaijan</a:t>
            </a:r>
            <a:r>
              <a:rPr lang="en-GB" sz="2400" dirty="0">
                <a:solidFill>
                  <a:srgbClr val="FFFFFF"/>
                </a:solidFill>
                <a:latin typeface="Times New Roman" charset="0"/>
              </a:rPr>
              <a:t> and Romania</a:t>
            </a:r>
            <a:endParaRPr lang="tr-TR" sz="2400" dirty="0">
              <a:solidFill>
                <a:srgbClr val="FFFFFF"/>
              </a:solidFill>
              <a:latin typeface="Times New Roman" charset="0"/>
            </a:endParaRPr>
          </a:p>
          <a:p>
            <a:endParaRPr lang="tr-TR" dirty="0">
              <a:latin typeface="Times New Roman" charset="0"/>
            </a:endParaRPr>
          </a:p>
        </p:txBody>
      </p:sp>
      <p:pic>
        <p:nvPicPr>
          <p:cNvPr id="38915" name="Picture 2" descr="D:\Turkurolap web\4_uygulamali_urolojik_laparoskopik_cerrahi_kursu_semp\IMG_41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1" y="2095677"/>
            <a:ext cx="3236913" cy="3235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56327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r>
              <a:rPr lang="en-US" sz="3600" dirty="0">
                <a:solidFill>
                  <a:srgbClr val="FF0000"/>
                </a:solidFill>
                <a:latin typeface="Times New Roman" charset="0"/>
              </a:rPr>
              <a:t>ILRSA </a:t>
            </a:r>
            <a:r>
              <a:rPr lang="en-US" sz="3600" b="1" dirty="0">
                <a:solidFill>
                  <a:srgbClr val="FF0000"/>
                </a:solidFill>
                <a:latin typeface="Times New Roman" charset="0"/>
              </a:rPr>
              <a:t>laparoscopy training collaboration</a:t>
            </a:r>
            <a:endParaRPr lang="el-GR" sz="3600" b="1" dirty="0">
              <a:solidFill>
                <a:srgbClr val="FF0000"/>
              </a:solidFill>
              <a:latin typeface="Times New Roman" charset="0"/>
            </a:endParaRPr>
          </a:p>
        </p:txBody>
      </p:sp>
      <p:sp>
        <p:nvSpPr>
          <p:cNvPr id="39938" name="Rectangle 3"/>
          <p:cNvSpPr>
            <a:spLocks noGrp="1" noChangeArrowheads="1"/>
          </p:cNvSpPr>
          <p:nvPr>
            <p:ph idx="1"/>
          </p:nvPr>
        </p:nvSpPr>
        <p:spPr>
          <a:xfrm>
            <a:off x="395536" y="2277937"/>
            <a:ext cx="8229600" cy="3740952"/>
          </a:xfrm>
        </p:spPr>
        <p:txBody>
          <a:bodyPr/>
          <a:lstStyle/>
          <a:p>
            <a:pPr marL="0" indent="0">
              <a:lnSpc>
                <a:spcPct val="90000"/>
              </a:lnSpc>
              <a:buNone/>
            </a:pPr>
            <a:r>
              <a:rPr lang="en-US" dirty="0">
                <a:solidFill>
                  <a:srgbClr val="FF0000"/>
                </a:solidFill>
                <a:latin typeface="Times New Roman" charset="0"/>
              </a:rPr>
              <a:t>Future training project </a:t>
            </a:r>
            <a:r>
              <a:rPr lang="en-US" dirty="0">
                <a:solidFill>
                  <a:srgbClr val="FFFFFF"/>
                </a:solidFill>
                <a:latin typeface="Times New Roman" charset="0"/>
              </a:rPr>
              <a:t>: </a:t>
            </a:r>
          </a:p>
          <a:p>
            <a:pPr>
              <a:lnSpc>
                <a:spcPct val="90000"/>
              </a:lnSpc>
            </a:pPr>
            <a:r>
              <a:rPr lang="en-US" dirty="0">
                <a:solidFill>
                  <a:srgbClr val="FFFFFF"/>
                </a:solidFill>
                <a:latin typeface="Times New Roman" charset="0"/>
              </a:rPr>
              <a:t>Exchange of residents for training in laparoscopy centers </a:t>
            </a:r>
          </a:p>
          <a:p>
            <a:pPr>
              <a:lnSpc>
                <a:spcPct val="90000"/>
              </a:lnSpc>
            </a:pPr>
            <a:r>
              <a:rPr lang="en-US" dirty="0">
                <a:solidFill>
                  <a:srgbClr val="FFFFFF"/>
                </a:solidFill>
                <a:latin typeface="Times New Roman" charset="0"/>
              </a:rPr>
              <a:t>Ongoing scientific project in pigs supported by ESUT</a:t>
            </a:r>
          </a:p>
          <a:p>
            <a:pPr>
              <a:lnSpc>
                <a:spcPct val="90000"/>
              </a:lnSpc>
            </a:pPr>
            <a:r>
              <a:rPr lang="en-US" dirty="0">
                <a:solidFill>
                  <a:srgbClr val="FFFFFF"/>
                </a:solidFill>
                <a:latin typeface="Times New Roman" charset="0"/>
              </a:rPr>
              <a:t>WEB Page Education</a:t>
            </a:r>
          </a:p>
          <a:p>
            <a:pPr>
              <a:lnSpc>
                <a:spcPct val="90000"/>
              </a:lnSpc>
            </a:pPr>
            <a:r>
              <a:rPr lang="en-US" dirty="0">
                <a:solidFill>
                  <a:srgbClr val="FFFFFF"/>
                </a:solidFill>
                <a:latin typeface="Times New Roman" charset="0"/>
              </a:rPr>
              <a:t>E Journal </a:t>
            </a:r>
            <a:endParaRPr lang="el-GR" dirty="0">
              <a:solidFill>
                <a:srgbClr val="FFFFFF"/>
              </a:solidFill>
              <a:latin typeface="Times New Roman" charset="0"/>
            </a:endParaRPr>
          </a:p>
        </p:txBody>
      </p:sp>
    </p:spTree>
    <p:extLst>
      <p:ext uri="{BB962C8B-B14F-4D97-AF65-F5344CB8AC3E}">
        <p14:creationId xmlns:p14="http://schemas.microsoft.com/office/powerpoint/2010/main" val="12426594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b="1">
                <a:solidFill>
                  <a:srgbClr val="FFC000"/>
                </a:solidFill>
              </a:rPr>
              <a:t>Turkish laparoscopy training collaboration</a:t>
            </a:r>
            <a:endParaRPr lang="el-GR" sz="3600" b="1">
              <a:solidFill>
                <a:srgbClr val="FFC000"/>
              </a:solidFill>
            </a:endParaRPr>
          </a:p>
        </p:txBody>
      </p:sp>
      <p:sp>
        <p:nvSpPr>
          <p:cNvPr id="28675" name="Rectangle 3"/>
          <p:cNvSpPr>
            <a:spLocks noGrp="1" noChangeArrowheads="1"/>
          </p:cNvSpPr>
          <p:nvPr>
            <p:ph type="body" idx="1"/>
          </p:nvPr>
        </p:nvSpPr>
        <p:spPr>
          <a:xfrm>
            <a:off x="457201" y="1261809"/>
            <a:ext cx="6202363" cy="4637556"/>
          </a:xfrm>
        </p:spPr>
        <p:txBody>
          <a:bodyPr>
            <a:noAutofit/>
          </a:bodyPr>
          <a:lstStyle/>
          <a:p>
            <a:pPr>
              <a:lnSpc>
                <a:spcPct val="90000"/>
              </a:lnSpc>
              <a:buFontTx/>
              <a:buNone/>
            </a:pPr>
            <a:r>
              <a:rPr lang="en-US" sz="1800" dirty="0">
                <a:solidFill>
                  <a:srgbClr val="FFFF00"/>
                </a:solidFill>
              </a:rPr>
              <a:t>Future training project :</a:t>
            </a:r>
            <a:endParaRPr lang="tr-TR" sz="1800" dirty="0">
              <a:solidFill>
                <a:srgbClr val="FFFF00"/>
              </a:solidFill>
            </a:endParaRPr>
          </a:p>
          <a:p>
            <a:pPr>
              <a:lnSpc>
                <a:spcPct val="90000"/>
              </a:lnSpc>
            </a:pPr>
            <a:r>
              <a:rPr lang="de-DE" sz="1800" b="1" dirty="0" err="1">
                <a:solidFill>
                  <a:srgbClr val="FFFFFF"/>
                </a:solidFill>
              </a:rPr>
              <a:t>We</a:t>
            </a:r>
            <a:r>
              <a:rPr lang="de-DE" sz="1800" b="1" dirty="0">
                <a:solidFill>
                  <a:srgbClr val="FFFFFF"/>
                </a:solidFill>
              </a:rPr>
              <a:t> </a:t>
            </a:r>
            <a:r>
              <a:rPr lang="de-DE" sz="1800" b="1" dirty="0" err="1">
                <a:solidFill>
                  <a:srgbClr val="FFFFFF"/>
                </a:solidFill>
              </a:rPr>
              <a:t>set</a:t>
            </a:r>
            <a:r>
              <a:rPr lang="de-DE" sz="1800" b="1" dirty="0">
                <a:solidFill>
                  <a:srgbClr val="FFFFFF"/>
                </a:solidFill>
              </a:rPr>
              <a:t> a </a:t>
            </a:r>
            <a:r>
              <a:rPr lang="de-DE" sz="1800" b="1" dirty="0" err="1">
                <a:solidFill>
                  <a:srgbClr val="FFFFFF"/>
                </a:solidFill>
              </a:rPr>
              <a:t>very</a:t>
            </a:r>
            <a:r>
              <a:rPr lang="de-DE" sz="1800" b="1" dirty="0">
                <a:solidFill>
                  <a:srgbClr val="FFFFFF"/>
                </a:solidFill>
              </a:rPr>
              <a:t> </a:t>
            </a:r>
            <a:r>
              <a:rPr lang="de-DE" sz="1800" b="1" dirty="0" err="1">
                <a:solidFill>
                  <a:srgbClr val="FFFFFF"/>
                </a:solidFill>
              </a:rPr>
              <a:t>good</a:t>
            </a:r>
            <a:r>
              <a:rPr lang="de-DE" sz="1800" b="1" dirty="0">
                <a:solidFill>
                  <a:srgbClr val="FFFFFF"/>
                </a:solidFill>
              </a:rPr>
              <a:t> </a:t>
            </a:r>
            <a:r>
              <a:rPr lang="de-DE" sz="1800" b="1" dirty="0" err="1">
                <a:solidFill>
                  <a:srgbClr val="FFFFFF"/>
                </a:solidFill>
              </a:rPr>
              <a:t>communication</a:t>
            </a:r>
            <a:r>
              <a:rPr lang="de-DE" sz="1800" b="1" dirty="0">
                <a:solidFill>
                  <a:srgbClr val="FFFFFF"/>
                </a:solidFill>
              </a:rPr>
              <a:t> </a:t>
            </a:r>
            <a:r>
              <a:rPr lang="de-DE" sz="1800" b="1" dirty="0" err="1">
                <a:solidFill>
                  <a:srgbClr val="FFFFFF"/>
                </a:solidFill>
              </a:rPr>
              <a:t>and</a:t>
            </a:r>
            <a:r>
              <a:rPr lang="de-DE" sz="1800" b="1" dirty="0">
                <a:solidFill>
                  <a:srgbClr val="FFFFFF"/>
                </a:solidFill>
              </a:rPr>
              <a:t> </a:t>
            </a:r>
            <a:r>
              <a:rPr lang="de-DE" sz="1800" b="1" dirty="0" err="1">
                <a:solidFill>
                  <a:srgbClr val="FFFFFF"/>
                </a:solidFill>
              </a:rPr>
              <a:t>formed</a:t>
            </a:r>
            <a:r>
              <a:rPr lang="de-DE" sz="1800" b="1" dirty="0">
                <a:solidFill>
                  <a:srgbClr val="FFFFFF"/>
                </a:solidFill>
              </a:rPr>
              <a:t> </a:t>
            </a:r>
            <a:r>
              <a:rPr lang="de-DE" sz="1800" b="1" dirty="0" err="1">
                <a:solidFill>
                  <a:srgbClr val="FFFFFF"/>
                </a:solidFill>
              </a:rPr>
              <a:t>friendship</a:t>
            </a:r>
            <a:r>
              <a:rPr lang="de-DE" sz="1800" b="1" dirty="0">
                <a:solidFill>
                  <a:srgbClr val="FFFFFF"/>
                </a:solidFill>
              </a:rPr>
              <a:t> </a:t>
            </a:r>
            <a:r>
              <a:rPr lang="de-DE" sz="1800" b="1" dirty="0" err="1">
                <a:solidFill>
                  <a:srgbClr val="FFFFFF"/>
                </a:solidFill>
              </a:rPr>
              <a:t>among</a:t>
            </a:r>
            <a:r>
              <a:rPr lang="de-DE" sz="1800" b="1" dirty="0">
                <a:solidFill>
                  <a:srgbClr val="FFFFFF"/>
                </a:solidFill>
              </a:rPr>
              <a:t> </a:t>
            </a:r>
            <a:r>
              <a:rPr lang="de-DE" sz="1800" b="1" dirty="0" err="1">
                <a:solidFill>
                  <a:srgbClr val="FFFFFF"/>
                </a:solidFill>
              </a:rPr>
              <a:t>us</a:t>
            </a:r>
            <a:r>
              <a:rPr lang="de-DE" sz="1800" b="1" dirty="0">
                <a:solidFill>
                  <a:srgbClr val="FFFFFF"/>
                </a:solidFill>
              </a:rPr>
              <a:t> in a </a:t>
            </a:r>
            <a:r>
              <a:rPr lang="de-DE" sz="1800" b="1" dirty="0" err="1">
                <a:solidFill>
                  <a:srgbClr val="FFFFFF"/>
                </a:solidFill>
              </a:rPr>
              <a:t>very</a:t>
            </a:r>
            <a:r>
              <a:rPr lang="de-DE" sz="1800" b="1" dirty="0">
                <a:solidFill>
                  <a:srgbClr val="FFFFFF"/>
                </a:solidFill>
              </a:rPr>
              <a:t> </a:t>
            </a:r>
            <a:r>
              <a:rPr lang="de-DE" sz="1800" b="1" dirty="0" err="1">
                <a:solidFill>
                  <a:srgbClr val="FFFFFF"/>
                </a:solidFill>
              </a:rPr>
              <a:t>short</a:t>
            </a:r>
            <a:r>
              <a:rPr lang="de-DE" sz="1800" b="1" dirty="0">
                <a:solidFill>
                  <a:srgbClr val="FFFFFF"/>
                </a:solidFill>
              </a:rPr>
              <a:t> </a:t>
            </a:r>
            <a:r>
              <a:rPr lang="de-DE" sz="1800" b="1" dirty="0" err="1">
                <a:solidFill>
                  <a:srgbClr val="FFFFFF"/>
                </a:solidFill>
              </a:rPr>
              <a:t>period</a:t>
            </a:r>
            <a:r>
              <a:rPr lang="de-DE" sz="1800" b="1" dirty="0">
                <a:solidFill>
                  <a:srgbClr val="FFFFFF"/>
                </a:solidFill>
              </a:rPr>
              <a:t>. </a:t>
            </a:r>
            <a:endParaRPr lang="tr-TR" sz="1800" b="1" dirty="0">
              <a:solidFill>
                <a:srgbClr val="FFFFFF"/>
              </a:solidFill>
            </a:endParaRPr>
          </a:p>
          <a:p>
            <a:pPr>
              <a:lnSpc>
                <a:spcPct val="90000"/>
              </a:lnSpc>
            </a:pPr>
            <a:r>
              <a:rPr lang="de-DE" sz="1800" b="1" dirty="0" err="1">
                <a:solidFill>
                  <a:srgbClr val="FFFFFF"/>
                </a:solidFill>
              </a:rPr>
              <a:t>Then</a:t>
            </a:r>
            <a:r>
              <a:rPr lang="de-DE" sz="1800" b="1" dirty="0">
                <a:solidFill>
                  <a:srgbClr val="FFFFFF"/>
                </a:solidFill>
              </a:rPr>
              <a:t> </a:t>
            </a:r>
            <a:r>
              <a:rPr lang="de-DE" sz="1800" b="1" dirty="0" err="1">
                <a:solidFill>
                  <a:srgbClr val="FFFFFF"/>
                </a:solidFill>
              </a:rPr>
              <a:t>we</a:t>
            </a:r>
            <a:r>
              <a:rPr lang="de-DE" sz="1800" b="1" dirty="0">
                <a:solidFill>
                  <a:srgbClr val="FFFFFF"/>
                </a:solidFill>
              </a:rPr>
              <a:t> </a:t>
            </a:r>
            <a:r>
              <a:rPr lang="de-DE" sz="1800" b="1" dirty="0" err="1">
                <a:solidFill>
                  <a:srgbClr val="FFFFFF"/>
                </a:solidFill>
              </a:rPr>
              <a:t>increased</a:t>
            </a:r>
            <a:r>
              <a:rPr lang="de-DE" sz="1800" b="1" dirty="0">
                <a:solidFill>
                  <a:srgbClr val="FFFFFF"/>
                </a:solidFill>
              </a:rPr>
              <a:t> </a:t>
            </a:r>
            <a:r>
              <a:rPr lang="de-DE" sz="1800" b="1" dirty="0" err="1">
                <a:solidFill>
                  <a:srgbClr val="FFFFFF"/>
                </a:solidFill>
              </a:rPr>
              <a:t>this</a:t>
            </a:r>
            <a:r>
              <a:rPr lang="de-DE" sz="1800" b="1" dirty="0">
                <a:solidFill>
                  <a:srgbClr val="FFFFFF"/>
                </a:solidFill>
              </a:rPr>
              <a:t> </a:t>
            </a:r>
            <a:r>
              <a:rPr lang="de-DE" sz="1800" b="1" dirty="0" err="1">
                <a:solidFill>
                  <a:srgbClr val="FFFFFF"/>
                </a:solidFill>
              </a:rPr>
              <a:t>up</a:t>
            </a:r>
            <a:r>
              <a:rPr lang="de-DE" sz="1800" b="1" dirty="0">
                <a:solidFill>
                  <a:srgbClr val="FFFFFF"/>
                </a:solidFill>
              </a:rPr>
              <a:t> </a:t>
            </a:r>
            <a:r>
              <a:rPr lang="de-DE" sz="1800" b="1" dirty="0" err="1">
                <a:solidFill>
                  <a:srgbClr val="FFFFFF"/>
                </a:solidFill>
              </a:rPr>
              <a:t>to</a:t>
            </a:r>
            <a:r>
              <a:rPr lang="de-DE" sz="1800" b="1" dirty="0">
                <a:solidFill>
                  <a:srgbClr val="FFFFFF"/>
                </a:solidFill>
              </a:rPr>
              <a:t> </a:t>
            </a:r>
            <a:r>
              <a:rPr lang="de-DE" sz="1800" b="1" dirty="0" err="1">
                <a:solidFill>
                  <a:srgbClr val="FFFFFF"/>
                </a:solidFill>
              </a:rPr>
              <a:t>highest</a:t>
            </a:r>
            <a:r>
              <a:rPr lang="de-DE" sz="1800" b="1" dirty="0">
                <a:solidFill>
                  <a:srgbClr val="FFFFFF"/>
                </a:solidFill>
              </a:rPr>
              <a:t> </a:t>
            </a:r>
            <a:r>
              <a:rPr lang="de-DE" sz="1800" b="1" dirty="0" err="1">
                <a:solidFill>
                  <a:srgbClr val="FFFFFF"/>
                </a:solidFill>
              </a:rPr>
              <a:t>level</a:t>
            </a:r>
            <a:r>
              <a:rPr lang="de-DE" sz="1800" b="1" dirty="0">
                <a:solidFill>
                  <a:srgbClr val="FFFFFF"/>
                </a:solidFill>
              </a:rPr>
              <a:t> </a:t>
            </a:r>
            <a:r>
              <a:rPr lang="de-DE" sz="1800" b="1" dirty="0" err="1">
                <a:solidFill>
                  <a:srgbClr val="FFFFFF"/>
                </a:solidFill>
              </a:rPr>
              <a:t>possible</a:t>
            </a:r>
            <a:r>
              <a:rPr lang="de-DE" sz="1800" b="1" dirty="0">
                <a:solidFill>
                  <a:srgbClr val="FFFFFF"/>
                </a:solidFill>
              </a:rPr>
              <a:t> </a:t>
            </a:r>
            <a:r>
              <a:rPr lang="de-DE" sz="1800" b="1" dirty="0" err="1">
                <a:solidFill>
                  <a:srgbClr val="FFFFFF"/>
                </a:solidFill>
              </a:rPr>
              <a:t>with</a:t>
            </a:r>
            <a:r>
              <a:rPr lang="de-DE" sz="1800" b="1" dirty="0">
                <a:solidFill>
                  <a:srgbClr val="FFFFFF"/>
                </a:solidFill>
              </a:rPr>
              <a:t> </a:t>
            </a:r>
            <a:r>
              <a:rPr lang="de-DE" sz="1800" b="1" dirty="0" err="1">
                <a:solidFill>
                  <a:srgbClr val="FFFFFF"/>
                </a:solidFill>
              </a:rPr>
              <a:t>our</a:t>
            </a:r>
            <a:r>
              <a:rPr lang="de-DE" sz="1800" b="1" dirty="0">
                <a:solidFill>
                  <a:srgbClr val="FFFFFF"/>
                </a:solidFill>
              </a:rPr>
              <a:t> </a:t>
            </a:r>
            <a:r>
              <a:rPr lang="de-DE" sz="1800" b="1" dirty="0" err="1">
                <a:solidFill>
                  <a:srgbClr val="FFFFFF"/>
                </a:solidFill>
              </a:rPr>
              <a:t>colleagues</a:t>
            </a:r>
            <a:r>
              <a:rPr lang="de-DE" sz="1800" b="1" dirty="0">
                <a:solidFill>
                  <a:srgbClr val="FFFFFF"/>
                </a:solidFill>
              </a:rPr>
              <a:t> </a:t>
            </a:r>
            <a:r>
              <a:rPr lang="de-DE" sz="1800" b="1" dirty="0" err="1">
                <a:solidFill>
                  <a:srgbClr val="FFFFFF"/>
                </a:solidFill>
              </a:rPr>
              <a:t>who</a:t>
            </a:r>
            <a:r>
              <a:rPr lang="de-DE" sz="1800" b="1" dirty="0">
                <a:solidFill>
                  <a:srgbClr val="FFFFFF"/>
                </a:solidFill>
              </a:rPr>
              <a:t> </a:t>
            </a:r>
            <a:r>
              <a:rPr lang="de-DE" sz="1800" b="1" dirty="0" err="1">
                <a:solidFill>
                  <a:srgbClr val="FFFFFF"/>
                </a:solidFill>
              </a:rPr>
              <a:t>came</a:t>
            </a:r>
            <a:r>
              <a:rPr lang="de-DE" sz="1800" b="1" dirty="0">
                <a:solidFill>
                  <a:srgbClr val="FFFFFF"/>
                </a:solidFill>
              </a:rPr>
              <a:t> </a:t>
            </a:r>
            <a:r>
              <a:rPr lang="de-DE" sz="1800" b="1" dirty="0" err="1">
                <a:solidFill>
                  <a:srgbClr val="FFFFFF"/>
                </a:solidFill>
              </a:rPr>
              <a:t>from</a:t>
            </a:r>
            <a:r>
              <a:rPr lang="de-DE" sz="1800" b="1" dirty="0">
                <a:solidFill>
                  <a:srgbClr val="FFFFFF"/>
                </a:solidFill>
              </a:rPr>
              <a:t> different countries such </a:t>
            </a:r>
            <a:r>
              <a:rPr lang="de-DE" sz="1800" b="1" dirty="0" err="1">
                <a:solidFill>
                  <a:srgbClr val="FFFFFF"/>
                </a:solidFill>
              </a:rPr>
              <a:t>as</a:t>
            </a:r>
            <a:r>
              <a:rPr lang="de-DE" sz="1800" b="1" dirty="0">
                <a:solidFill>
                  <a:srgbClr val="FFFFFF"/>
                </a:solidFill>
              </a:rPr>
              <a:t> </a:t>
            </a:r>
            <a:r>
              <a:rPr lang="de-DE" sz="1800" b="1" dirty="0" err="1">
                <a:solidFill>
                  <a:srgbClr val="FFFFFF"/>
                </a:solidFill>
              </a:rPr>
              <a:t>Greece</a:t>
            </a:r>
            <a:r>
              <a:rPr lang="de-DE" sz="1800" b="1" dirty="0">
                <a:solidFill>
                  <a:srgbClr val="FFFFFF"/>
                </a:solidFill>
              </a:rPr>
              <a:t>, Romania, </a:t>
            </a:r>
            <a:r>
              <a:rPr lang="de-DE" sz="1800" b="1" dirty="0" err="1">
                <a:solidFill>
                  <a:srgbClr val="FFFFFF"/>
                </a:solidFill>
              </a:rPr>
              <a:t>Italy</a:t>
            </a:r>
            <a:r>
              <a:rPr lang="de-DE" sz="1800" b="1" dirty="0">
                <a:solidFill>
                  <a:srgbClr val="FFFFFF"/>
                </a:solidFill>
              </a:rPr>
              <a:t>, </a:t>
            </a:r>
            <a:r>
              <a:rPr lang="de-DE" sz="1800" b="1" dirty="0" err="1">
                <a:solidFill>
                  <a:srgbClr val="FFFFFF"/>
                </a:solidFill>
              </a:rPr>
              <a:t>Russia</a:t>
            </a:r>
            <a:r>
              <a:rPr lang="de-DE" sz="1800" b="1" dirty="0">
                <a:solidFill>
                  <a:srgbClr val="FFFFFF"/>
                </a:solidFill>
              </a:rPr>
              <a:t>, </a:t>
            </a:r>
            <a:r>
              <a:rPr lang="de-DE" sz="1800" b="1" dirty="0" err="1">
                <a:solidFill>
                  <a:srgbClr val="FFFFFF"/>
                </a:solidFill>
              </a:rPr>
              <a:t>Endonesıa</a:t>
            </a:r>
            <a:r>
              <a:rPr lang="de-DE" sz="1800" b="1" dirty="0">
                <a:solidFill>
                  <a:srgbClr val="FFFFFF"/>
                </a:solidFill>
              </a:rPr>
              <a:t>, Germany, </a:t>
            </a:r>
            <a:r>
              <a:rPr lang="de-DE" sz="1800" b="1" dirty="0" err="1">
                <a:solidFill>
                  <a:srgbClr val="FFFFFF"/>
                </a:solidFill>
              </a:rPr>
              <a:t>Hungary</a:t>
            </a:r>
            <a:r>
              <a:rPr lang="de-DE" sz="1800" b="1" dirty="0">
                <a:solidFill>
                  <a:srgbClr val="FFFFFF"/>
                </a:solidFill>
              </a:rPr>
              <a:t>, Egypt, </a:t>
            </a:r>
            <a:r>
              <a:rPr lang="de-DE" sz="1800" b="1" dirty="0" err="1">
                <a:solidFill>
                  <a:srgbClr val="FFFFFF"/>
                </a:solidFill>
              </a:rPr>
              <a:t>Azerbaıcan</a:t>
            </a:r>
            <a:r>
              <a:rPr lang="de-DE" sz="1800" b="1" dirty="0">
                <a:solidFill>
                  <a:srgbClr val="FFFFFF"/>
                </a:solidFill>
              </a:rPr>
              <a:t>, </a:t>
            </a:r>
            <a:r>
              <a:rPr lang="de-DE" sz="1800" b="1" dirty="0" err="1">
                <a:solidFill>
                  <a:srgbClr val="FFFFFF"/>
                </a:solidFill>
              </a:rPr>
              <a:t>Uzbekıstan</a:t>
            </a:r>
            <a:r>
              <a:rPr lang="de-DE" sz="1800" dirty="0">
                <a:solidFill>
                  <a:srgbClr val="FFFFFF"/>
                </a:solidFill>
              </a:rPr>
              <a:t>, </a:t>
            </a:r>
            <a:r>
              <a:rPr lang="de-DE" sz="1800" b="1" dirty="0">
                <a:solidFill>
                  <a:srgbClr val="FFFFFF"/>
                </a:solidFill>
              </a:rPr>
              <a:t> </a:t>
            </a:r>
            <a:r>
              <a:rPr lang="de-DE" sz="1800" b="1" dirty="0" err="1">
                <a:solidFill>
                  <a:srgbClr val="FFFFFF"/>
                </a:solidFill>
              </a:rPr>
              <a:t>Kırgızıstan.Georgia</a:t>
            </a:r>
            <a:r>
              <a:rPr lang="de-DE" sz="1800" b="1" dirty="0">
                <a:solidFill>
                  <a:srgbClr val="FFFFFF"/>
                </a:solidFill>
              </a:rPr>
              <a:t>, </a:t>
            </a:r>
            <a:r>
              <a:rPr lang="de-DE" sz="1800" b="1" dirty="0" err="1">
                <a:solidFill>
                  <a:srgbClr val="FFFFFF"/>
                </a:solidFill>
              </a:rPr>
              <a:t>Jourdan</a:t>
            </a:r>
            <a:r>
              <a:rPr lang="de-DE" sz="1800" b="1" dirty="0">
                <a:solidFill>
                  <a:srgbClr val="FFFFFF"/>
                </a:solidFill>
              </a:rPr>
              <a:t>, </a:t>
            </a:r>
            <a:r>
              <a:rPr lang="de-DE" sz="1800" b="1" dirty="0" err="1">
                <a:solidFill>
                  <a:srgbClr val="FFFFFF"/>
                </a:solidFill>
              </a:rPr>
              <a:t>Algeria</a:t>
            </a:r>
            <a:r>
              <a:rPr lang="de-DE" sz="1800" b="1" dirty="0">
                <a:solidFill>
                  <a:srgbClr val="FFFFFF"/>
                </a:solidFill>
              </a:rPr>
              <a:t>........</a:t>
            </a:r>
            <a:endParaRPr lang="tr-TR" sz="1800" dirty="0">
              <a:solidFill>
                <a:srgbClr val="FFFFFF"/>
              </a:solidFill>
            </a:endParaRPr>
          </a:p>
          <a:p>
            <a:pPr>
              <a:lnSpc>
                <a:spcPct val="90000"/>
              </a:lnSpc>
            </a:pPr>
            <a:r>
              <a:rPr lang="en-US" sz="1800" dirty="0">
                <a:solidFill>
                  <a:srgbClr val="FFFFFF"/>
                </a:solidFill>
              </a:rPr>
              <a:t> </a:t>
            </a:r>
            <a:r>
              <a:rPr lang="en-US" sz="1800" b="1" dirty="0">
                <a:solidFill>
                  <a:srgbClr val="FFFFFF"/>
                </a:solidFill>
              </a:rPr>
              <a:t>We created also an international trainer group consisting expert laparoscopic urologists.</a:t>
            </a:r>
            <a:endParaRPr lang="en-US" sz="1800" dirty="0">
              <a:solidFill>
                <a:srgbClr val="FFFFFF"/>
              </a:solidFill>
            </a:endParaRPr>
          </a:p>
          <a:p>
            <a:pPr>
              <a:lnSpc>
                <a:spcPct val="90000"/>
              </a:lnSpc>
            </a:pPr>
            <a:r>
              <a:rPr lang="en-US" sz="1800" dirty="0">
                <a:solidFill>
                  <a:srgbClr val="FFFFFF"/>
                </a:solidFill>
                <a:latin typeface="Times New Roman" charset="0"/>
              </a:rPr>
              <a:t>Exchange of residents for training in laparoscopy centers </a:t>
            </a:r>
          </a:p>
          <a:p>
            <a:pPr>
              <a:lnSpc>
                <a:spcPct val="90000"/>
              </a:lnSpc>
            </a:pPr>
            <a:r>
              <a:rPr lang="en-US" sz="1800" dirty="0">
                <a:solidFill>
                  <a:srgbClr val="FFFFFF"/>
                </a:solidFill>
                <a:latin typeface="Times New Roman" charset="0"/>
              </a:rPr>
              <a:t>Ongoing scientific project in pigs supported by ESUT,</a:t>
            </a:r>
          </a:p>
          <a:p>
            <a:pPr>
              <a:lnSpc>
                <a:spcPct val="90000"/>
              </a:lnSpc>
            </a:pPr>
            <a:r>
              <a:rPr lang="en-US" sz="1800" dirty="0">
                <a:solidFill>
                  <a:srgbClr val="FFFFFF"/>
                </a:solidFill>
                <a:latin typeface="Times New Roman" charset="0"/>
              </a:rPr>
              <a:t>WEB Page Education</a:t>
            </a:r>
          </a:p>
          <a:p>
            <a:pPr>
              <a:lnSpc>
                <a:spcPct val="90000"/>
              </a:lnSpc>
            </a:pPr>
            <a:r>
              <a:rPr lang="en-US" sz="1800" dirty="0">
                <a:solidFill>
                  <a:srgbClr val="FFFFFF"/>
                </a:solidFill>
                <a:latin typeface="Times New Roman" charset="0"/>
              </a:rPr>
              <a:t>E Journal </a:t>
            </a:r>
            <a:endParaRPr lang="el-GR" sz="1800" dirty="0">
              <a:solidFill>
                <a:srgbClr val="FFFFFF"/>
              </a:solidFill>
              <a:latin typeface="Times New Roman" charset="0"/>
            </a:endParaRPr>
          </a:p>
          <a:p>
            <a:pPr>
              <a:lnSpc>
                <a:spcPct val="90000"/>
              </a:lnSpc>
            </a:pPr>
            <a:endParaRPr lang="tr-TR" sz="1800" dirty="0">
              <a:solidFill>
                <a:srgbClr val="FFFFFF"/>
              </a:solidFill>
            </a:endParaRPr>
          </a:p>
        </p:txBody>
      </p:sp>
      <p:pic>
        <p:nvPicPr>
          <p:cNvPr id="28676" name="grafik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950" y="1702341"/>
            <a:ext cx="1727200" cy="1816534"/>
          </a:xfrm>
          <a:prstGeom prst="rect">
            <a:avLst/>
          </a:prstGeom>
          <a:noFill/>
          <a:ln w="9525">
            <a:noFill/>
            <a:miter lim="800000"/>
            <a:headEnd/>
            <a:tailEnd/>
          </a:ln>
        </p:spPr>
      </p:pic>
      <p:pic>
        <p:nvPicPr>
          <p:cNvPr id="286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9926" y="4292858"/>
            <a:ext cx="1882775" cy="1913812"/>
          </a:xfrm>
          <a:prstGeom prst="rect">
            <a:avLst/>
          </a:prstGeom>
          <a:noFill/>
          <a:ln w="9525">
            <a:noFill/>
            <a:miter lim="800000"/>
            <a:headEnd/>
            <a:tailEnd/>
          </a:ln>
        </p:spPr>
      </p:pic>
    </p:spTree>
    <p:extLst>
      <p:ext uri="{BB962C8B-B14F-4D97-AF65-F5344CB8AC3E}">
        <p14:creationId xmlns:p14="http://schemas.microsoft.com/office/powerpoint/2010/main" val="319006956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a:t>
            </a:r>
            <a:br>
              <a:rPr lang="en-US" dirty="0"/>
            </a:br>
            <a:endParaRPr lang="en-US" dirty="0"/>
          </a:p>
        </p:txBody>
      </p:sp>
      <p:sp>
        <p:nvSpPr>
          <p:cNvPr id="3" name="Content Placeholder 2"/>
          <p:cNvSpPr>
            <a:spLocks noGrp="1"/>
          </p:cNvSpPr>
          <p:nvPr>
            <p:ph idx="1"/>
          </p:nvPr>
        </p:nvSpPr>
        <p:spPr>
          <a:xfrm>
            <a:off x="0" y="4452262"/>
            <a:ext cx="9144000" cy="2222982"/>
          </a:xfrm>
        </p:spPr>
        <p:txBody>
          <a:bodyPr>
            <a:normAutofit/>
          </a:bodyPr>
          <a:lstStyle/>
          <a:p>
            <a:r>
              <a:rPr lang="en-US" sz="2000" dirty="0" err="1">
                <a:effectLst/>
              </a:rPr>
              <a:t>www.turkurolap.net</a:t>
            </a:r>
            <a:endParaRPr lang="en-US" sz="2000" dirty="0">
              <a:effectLst/>
            </a:endParaRPr>
          </a:p>
          <a:p>
            <a:r>
              <a:rPr lang="en-US" sz="2000" dirty="0">
                <a:effectLst/>
              </a:rPr>
              <a:t>The history is to find at the web page of </a:t>
            </a:r>
            <a:r>
              <a:rPr lang="en-US" sz="2000" u="sng" dirty="0">
                <a:effectLst/>
                <a:hlinkClick r:id="rId2"/>
              </a:rPr>
              <a:t>www.robotictimes.org</a:t>
            </a:r>
            <a:r>
              <a:rPr lang="en-US" sz="2000" dirty="0">
                <a:effectLst/>
              </a:rPr>
              <a:t> Additionally, we are publishing an E-journal named “Robotics, Laparoscopy and </a:t>
            </a:r>
            <a:r>
              <a:rPr lang="en-US" sz="2000" dirty="0" err="1">
                <a:effectLst/>
              </a:rPr>
              <a:t>Endosurgery</a:t>
            </a:r>
            <a:r>
              <a:rPr lang="en-US" sz="2000" dirty="0">
                <a:effectLst/>
              </a:rPr>
              <a:t>” at </a:t>
            </a:r>
            <a:r>
              <a:rPr lang="en-US" sz="2000" u="sng" dirty="0">
                <a:effectLst/>
                <a:hlinkClick r:id="rId3"/>
              </a:rPr>
              <a:t>http://www.robotictimes.org/ current_issue.php</a:t>
            </a:r>
            <a:r>
              <a:rPr lang="en-US" sz="2000" dirty="0">
                <a:effectLst/>
              </a:rPr>
              <a:t>. </a:t>
            </a:r>
          </a:p>
          <a:p>
            <a:r>
              <a:rPr lang="en-US" sz="2000" dirty="0">
                <a:solidFill>
                  <a:srgbClr val="FF0000"/>
                </a:solidFill>
                <a:effectLst/>
              </a:rPr>
              <a:t>Language: </a:t>
            </a:r>
            <a:r>
              <a:rPr lang="en-US" sz="2000" dirty="0" err="1">
                <a:effectLst/>
              </a:rPr>
              <a:t>English,German</a:t>
            </a:r>
            <a:r>
              <a:rPr lang="en-US" sz="2000" dirty="0">
                <a:effectLst/>
              </a:rPr>
              <a:t>, Italy,  Turkish, Arabic, Azerbaijan</a:t>
            </a:r>
            <a:endParaRPr lang="tr-TR" sz="2000" dirty="0">
              <a:effectLst/>
            </a:endParaRPr>
          </a:p>
          <a:p>
            <a:pPr marL="0" indent="0">
              <a:buNone/>
            </a:pPr>
            <a:endParaRPr lang="en-US" dirty="0"/>
          </a:p>
        </p:txBody>
      </p:sp>
      <p:pic>
        <p:nvPicPr>
          <p:cNvPr id="4" name="Picture 3" descr="robotik times  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143" y="116370"/>
            <a:ext cx="2408457" cy="4283842"/>
          </a:xfrm>
          <a:prstGeom prst="rect">
            <a:avLst/>
          </a:prstGeom>
        </p:spPr>
      </p:pic>
      <p:pic>
        <p:nvPicPr>
          <p:cNvPr id="5" name="Picture 4" descr="Robotik Times 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9914" y="1076834"/>
            <a:ext cx="1950703" cy="3469651"/>
          </a:xfrm>
          <a:prstGeom prst="rect">
            <a:avLst/>
          </a:prstGeom>
        </p:spPr>
      </p:pic>
      <p:pic>
        <p:nvPicPr>
          <p:cNvPr id="6" name="Picture 5" descr="Sudan Kapak.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6333" y="146273"/>
            <a:ext cx="2473883" cy="4400212"/>
          </a:xfrm>
          <a:prstGeom prst="rect">
            <a:avLst/>
          </a:prstGeom>
        </p:spPr>
      </p:pic>
    </p:spTree>
    <p:extLst>
      <p:ext uri="{BB962C8B-B14F-4D97-AF65-F5344CB8AC3E}">
        <p14:creationId xmlns:p14="http://schemas.microsoft.com/office/powerpoint/2010/main" val="89354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a:t>
            </a:r>
          </a:p>
        </p:txBody>
      </p:sp>
      <p:sp>
        <p:nvSpPr>
          <p:cNvPr id="3" name="Content Placeholder 2"/>
          <p:cNvSpPr>
            <a:spLocks noGrp="1"/>
          </p:cNvSpPr>
          <p:nvPr>
            <p:ph idx="1"/>
          </p:nvPr>
        </p:nvSpPr>
        <p:spPr>
          <a:xfrm>
            <a:off x="159280" y="2997951"/>
            <a:ext cx="4285361" cy="2318614"/>
          </a:xfrm>
        </p:spPr>
        <p:txBody>
          <a:bodyPr/>
          <a:lstStyle/>
          <a:p>
            <a:r>
              <a:rPr lang="en-US" dirty="0">
                <a:effectLst/>
              </a:rPr>
              <a:t>The history is to find at the web page of </a:t>
            </a:r>
            <a:r>
              <a:rPr lang="en-US" u="sng" dirty="0" err="1">
                <a:effectLst/>
                <a:hlinkClick r:id="rId2"/>
              </a:rPr>
              <a:t>www.turkurolap.</a:t>
            </a:r>
            <a:r>
              <a:rPr lang="en-US" u="sng" dirty="0" err="1">
                <a:effectLst/>
              </a:rPr>
              <a:t>net</a:t>
            </a:r>
            <a:endParaRPr lang="en-US" u="sng" dirty="0">
              <a:effectLst/>
            </a:endParaRPr>
          </a:p>
          <a:p>
            <a:r>
              <a:rPr lang="en-US" dirty="0">
                <a:effectLst/>
              </a:rPr>
              <a:t> in Turkish, English, French </a:t>
            </a:r>
            <a:endParaRPr lang="en-US" dirty="0"/>
          </a:p>
        </p:txBody>
      </p:sp>
      <p:pic>
        <p:nvPicPr>
          <p:cNvPr id="4" name="Picture 3" descr="Turkurol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9448" y="1761565"/>
            <a:ext cx="3855697" cy="4731374"/>
          </a:xfrm>
          <a:prstGeom prst="rect">
            <a:avLst/>
          </a:prstGeom>
        </p:spPr>
      </p:pic>
    </p:spTree>
    <p:extLst>
      <p:ext uri="{BB962C8B-B14F-4D97-AF65-F5344CB8AC3E}">
        <p14:creationId xmlns:p14="http://schemas.microsoft.com/office/powerpoint/2010/main" val="367706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10" y="295363"/>
            <a:ext cx="5350531" cy="1310175"/>
          </a:xfrm>
        </p:spPr>
        <p:txBody>
          <a:bodyPr/>
          <a:lstStyle/>
          <a:p>
            <a:r>
              <a:rPr lang="en-US" dirty="0" err="1"/>
              <a:t>Comminication</a:t>
            </a:r>
            <a:r>
              <a:rPr lang="en-US" dirty="0"/>
              <a:t> </a:t>
            </a:r>
            <a:br>
              <a:rPr lang="en-US" dirty="0"/>
            </a:br>
            <a:r>
              <a:rPr lang="en-US" dirty="0"/>
              <a:t>Group</a:t>
            </a:r>
          </a:p>
        </p:txBody>
      </p:sp>
      <p:sp>
        <p:nvSpPr>
          <p:cNvPr id="3" name="Content Placeholder 2"/>
          <p:cNvSpPr>
            <a:spLocks noGrp="1"/>
          </p:cNvSpPr>
          <p:nvPr>
            <p:ph idx="1"/>
          </p:nvPr>
        </p:nvSpPr>
        <p:spPr>
          <a:xfrm>
            <a:off x="605416" y="2613978"/>
            <a:ext cx="5020525" cy="3618218"/>
          </a:xfrm>
        </p:spPr>
        <p:txBody>
          <a:bodyPr>
            <a:normAutofit/>
          </a:bodyPr>
          <a:lstStyle/>
          <a:p>
            <a:pPr marL="0" indent="0">
              <a:buNone/>
            </a:pPr>
            <a:r>
              <a:rPr lang="en-US" dirty="0">
                <a:effectLst/>
              </a:rPr>
              <a:t>Our association has a </a:t>
            </a:r>
            <a:r>
              <a:rPr lang="en-US" dirty="0" err="1">
                <a:effectLst/>
              </a:rPr>
              <a:t>facebook</a:t>
            </a:r>
            <a:r>
              <a:rPr lang="en-US" dirty="0">
                <a:effectLst/>
              </a:rPr>
              <a:t> account :</a:t>
            </a:r>
          </a:p>
          <a:p>
            <a:r>
              <a:rPr lang="en-US" dirty="0">
                <a:solidFill>
                  <a:srgbClr val="FF0000"/>
                </a:solidFill>
                <a:effectLst/>
              </a:rPr>
              <a:t>(International Laparoscopy &amp; Robotic Surgery Association Facebook) </a:t>
            </a:r>
            <a:r>
              <a:rPr lang="en-US" dirty="0">
                <a:effectLst/>
              </a:rPr>
              <a:t>with over 1710 members, and is growing rapidly during the last two years.</a:t>
            </a:r>
            <a:endParaRPr lang="tr-TR" dirty="0">
              <a:effectLst/>
            </a:endParaRPr>
          </a:p>
          <a:p>
            <a:endParaRPr lang="en-US" dirty="0"/>
          </a:p>
        </p:txBody>
      </p:sp>
      <p:pic>
        <p:nvPicPr>
          <p:cNvPr id="4" name="Picture 3" descr="ILRS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2903" y="375216"/>
            <a:ext cx="3475570" cy="6181880"/>
          </a:xfrm>
          <a:prstGeom prst="rect">
            <a:avLst/>
          </a:prstGeom>
        </p:spPr>
      </p:pic>
    </p:spTree>
    <p:extLst>
      <p:ext uri="{BB962C8B-B14F-4D97-AF65-F5344CB8AC3E}">
        <p14:creationId xmlns:p14="http://schemas.microsoft.com/office/powerpoint/2010/main" val="81870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DSC017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1" y="1340726"/>
            <a:ext cx="7661275" cy="5240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Rectangle 5"/>
          <p:cNvSpPr>
            <a:spLocks noGrp="1" noChangeArrowheads="1"/>
          </p:cNvSpPr>
          <p:nvPr>
            <p:ph type="title"/>
          </p:nvPr>
        </p:nvSpPr>
        <p:spPr/>
        <p:txBody>
          <a:bodyPr/>
          <a:lstStyle/>
          <a:p>
            <a:r>
              <a:rPr lang="en-US" sz="3200">
                <a:solidFill>
                  <a:schemeClr val="bg1"/>
                </a:solidFill>
                <a:latin typeface="Times New Roman" charset="0"/>
              </a:rPr>
              <a:t>Greek residents train in 8th Laparoscopy course at Ankara</a:t>
            </a:r>
          </a:p>
        </p:txBody>
      </p:sp>
    </p:spTree>
    <p:extLst>
      <p:ext uri="{BB962C8B-B14F-4D97-AF65-F5344CB8AC3E}">
        <p14:creationId xmlns:p14="http://schemas.microsoft.com/office/powerpoint/2010/main" val="314938522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2 İçerik Yer Tutucusu"/>
          <p:cNvSpPr>
            <a:spLocks noGrp="1"/>
          </p:cNvSpPr>
          <p:nvPr>
            <p:ph idx="1"/>
          </p:nvPr>
        </p:nvSpPr>
        <p:spPr>
          <a:xfrm>
            <a:off x="0" y="858572"/>
            <a:ext cx="6357938" cy="6858000"/>
          </a:xfrm>
        </p:spPr>
        <p:txBody>
          <a:bodyPr/>
          <a:lstStyle/>
          <a:p>
            <a:r>
              <a:rPr lang="en-GB" sz="2000" dirty="0">
                <a:solidFill>
                  <a:srgbClr val="FFFF00"/>
                </a:solidFill>
                <a:latin typeface="Times New Roman" charset="0"/>
              </a:rPr>
              <a:t>The trainees whom were trained in our courses have already started to perform actual laparoscopic urologic surgeries in the field of urology</a:t>
            </a:r>
            <a:endParaRPr lang="tr-TR" sz="2000" dirty="0">
              <a:solidFill>
                <a:srgbClr val="FFFF00"/>
              </a:solidFill>
              <a:latin typeface="Times New Roman" charset="0"/>
            </a:endParaRPr>
          </a:p>
          <a:p>
            <a:endParaRPr lang="tr-TR" sz="2000" dirty="0">
              <a:solidFill>
                <a:srgbClr val="FFFF00"/>
              </a:solidFill>
              <a:latin typeface="Times New Roman" charset="0"/>
            </a:endParaRPr>
          </a:p>
          <a:p>
            <a:r>
              <a:rPr lang="en-GB" sz="2000" dirty="0">
                <a:solidFill>
                  <a:srgbClr val="FFFFFF"/>
                </a:solidFill>
                <a:latin typeface="Times New Roman" charset="0"/>
              </a:rPr>
              <a:t>Many of our first trainees from the previous courses now acted as the trainers in our courses and they also presented the videos of their own laparoscopic urologic procedures that they performed in their institutions</a:t>
            </a:r>
            <a:endParaRPr lang="tr-TR" sz="2000" dirty="0">
              <a:solidFill>
                <a:srgbClr val="FFFFFF"/>
              </a:solidFill>
              <a:latin typeface="Times New Roman" charset="0"/>
            </a:endParaRPr>
          </a:p>
          <a:p>
            <a:endParaRPr lang="tr-TR" sz="2000" dirty="0">
              <a:solidFill>
                <a:srgbClr val="FFFFFF"/>
              </a:solidFill>
              <a:latin typeface="Times New Roman" charset="0"/>
            </a:endParaRPr>
          </a:p>
          <a:p>
            <a:r>
              <a:rPr lang="en-GB" sz="2000" dirty="0">
                <a:solidFill>
                  <a:srgbClr val="FFFFFF"/>
                </a:solidFill>
                <a:latin typeface="Times New Roman" charset="0"/>
              </a:rPr>
              <a:t>Therefore, we think that our courses have made a great contribution for the improvement of Laparoscopic Urology in the World, as well</a:t>
            </a:r>
            <a:r>
              <a:rPr lang="en-GB" sz="2000" dirty="0">
                <a:solidFill>
                  <a:srgbClr val="FFFF00"/>
                </a:solidFill>
                <a:latin typeface="Times New Roman" charset="0"/>
              </a:rPr>
              <a:t> </a:t>
            </a:r>
            <a:endParaRPr lang="tr-TR" dirty="0">
              <a:latin typeface="Times New Roman" charset="0"/>
            </a:endParaRPr>
          </a:p>
          <a:p>
            <a:endParaRPr lang="tr-TR" dirty="0">
              <a:latin typeface="Times New Roman" charset="0"/>
            </a:endParaRPr>
          </a:p>
        </p:txBody>
      </p:sp>
      <p:pic>
        <p:nvPicPr>
          <p:cNvPr id="44034" name="Picture 3" descr="D:\Turkurolap web\4_uygulamali_urolojik_laparoskopik_cerrahi_kursu_semp\IMG_39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3625" y="3715543"/>
            <a:ext cx="2903538" cy="2901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4" descr="C:\Users\user\Desktop\course pics\1 (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5063" y="668248"/>
            <a:ext cx="2857500" cy="2531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26019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3 Başlık"/>
          <p:cNvSpPr>
            <a:spLocks noGrp="1"/>
          </p:cNvSpPr>
          <p:nvPr>
            <p:ph type="title"/>
          </p:nvPr>
        </p:nvSpPr>
        <p:spPr/>
        <p:txBody>
          <a:bodyPr/>
          <a:lstStyle/>
          <a:p>
            <a:r>
              <a:rPr lang="tr-TR" dirty="0" err="1">
                <a:solidFill>
                  <a:srgbClr val="98FFFF"/>
                </a:solidFill>
                <a:latin typeface="Times New Roman" charset="0"/>
              </a:rPr>
              <a:t>Symposium</a:t>
            </a:r>
            <a:endParaRPr lang="tr-TR" dirty="0">
              <a:solidFill>
                <a:srgbClr val="98FFFF"/>
              </a:solidFill>
              <a:latin typeface="Times New Roman" charset="0"/>
            </a:endParaRPr>
          </a:p>
        </p:txBody>
      </p:sp>
      <p:sp>
        <p:nvSpPr>
          <p:cNvPr id="46082" name="5 İçerik Yer Tutucusu"/>
          <p:cNvSpPr>
            <a:spLocks noGrp="1"/>
          </p:cNvSpPr>
          <p:nvPr>
            <p:ph sz="half" idx="2"/>
          </p:nvPr>
        </p:nvSpPr>
        <p:spPr>
          <a:xfrm>
            <a:off x="0" y="1905353"/>
            <a:ext cx="6000750" cy="2381162"/>
          </a:xfrm>
        </p:spPr>
        <p:txBody>
          <a:bodyPr/>
          <a:lstStyle/>
          <a:p>
            <a:r>
              <a:rPr lang="en-GB" sz="1800" dirty="0">
                <a:solidFill>
                  <a:srgbClr val="FFFF00"/>
                </a:solidFill>
                <a:latin typeface="Times New Roman" charset="0"/>
              </a:rPr>
              <a:t>In each course a one day symposium </a:t>
            </a:r>
            <a:r>
              <a:rPr lang="tr-TR" sz="1800" dirty="0">
                <a:solidFill>
                  <a:srgbClr val="FFFF00"/>
                </a:solidFill>
                <a:latin typeface="Times New Roman" charset="0"/>
              </a:rPr>
              <a:t>is</a:t>
            </a:r>
            <a:r>
              <a:rPr lang="en-GB" sz="1800" dirty="0">
                <a:solidFill>
                  <a:srgbClr val="FFFF00"/>
                </a:solidFill>
                <a:latin typeface="Times New Roman" charset="0"/>
              </a:rPr>
              <a:t> organised with the participation of a </a:t>
            </a:r>
            <a:r>
              <a:rPr lang="en-GB" sz="1800" dirty="0">
                <a:solidFill>
                  <a:srgbClr val="FFFFFF"/>
                </a:solidFill>
                <a:latin typeface="Times New Roman" charset="0"/>
              </a:rPr>
              <a:t>worldwide known laparoscopic urologist</a:t>
            </a:r>
            <a:r>
              <a:rPr lang="tr-TR" sz="1800" dirty="0">
                <a:solidFill>
                  <a:srgbClr val="FFFFFF"/>
                </a:solidFill>
                <a:latin typeface="Times New Roman" charset="0"/>
              </a:rPr>
              <a:t>s</a:t>
            </a:r>
            <a:r>
              <a:rPr lang="en-GB" sz="1800" dirty="0">
                <a:solidFill>
                  <a:srgbClr val="FFFFFF"/>
                </a:solidFill>
                <a:latin typeface="Times New Roman" charset="0"/>
              </a:rPr>
              <a:t> </a:t>
            </a:r>
            <a:r>
              <a:rPr lang="en-GB" sz="1800" dirty="0">
                <a:solidFill>
                  <a:srgbClr val="FFFF00"/>
                </a:solidFill>
                <a:latin typeface="Times New Roman" charset="0"/>
              </a:rPr>
              <a:t>who g</a:t>
            </a:r>
            <a:r>
              <a:rPr lang="tr-TR" sz="1800" dirty="0">
                <a:solidFill>
                  <a:srgbClr val="FFFF00"/>
                </a:solidFill>
                <a:latin typeface="Times New Roman" charset="0"/>
              </a:rPr>
              <a:t>ive</a:t>
            </a:r>
            <a:r>
              <a:rPr lang="en-GB" sz="1800" dirty="0">
                <a:solidFill>
                  <a:srgbClr val="FFFF00"/>
                </a:solidFill>
                <a:latin typeface="Times New Roman" charset="0"/>
              </a:rPr>
              <a:t> lectures and also perform live laparoscopic procedures such as laparoscopic radical prostatectomy or laparoscopic partial nephrectomy</a:t>
            </a:r>
            <a:endParaRPr lang="tr-TR" sz="1800" dirty="0">
              <a:solidFill>
                <a:srgbClr val="FFFF00"/>
              </a:solidFill>
              <a:latin typeface="Times New Roman" charset="0"/>
            </a:endParaRPr>
          </a:p>
          <a:p>
            <a:endParaRPr lang="tr-TR" dirty="0">
              <a:latin typeface="Times New Roman" charset="0"/>
            </a:endParaRPr>
          </a:p>
        </p:txBody>
      </p:sp>
      <p:sp>
        <p:nvSpPr>
          <p:cNvPr id="46083" name="7 İçerik Yer Tutucusu"/>
          <p:cNvSpPr>
            <a:spLocks noGrp="1"/>
          </p:cNvSpPr>
          <p:nvPr>
            <p:ph sz="quarter" idx="4"/>
          </p:nvPr>
        </p:nvSpPr>
        <p:spPr>
          <a:xfrm>
            <a:off x="6331735" y="262573"/>
            <a:ext cx="3327400" cy="3952391"/>
          </a:xfrm>
        </p:spPr>
        <p:txBody>
          <a:bodyPr>
            <a:noAutofit/>
          </a:bodyPr>
          <a:lstStyle/>
          <a:p>
            <a:r>
              <a:rPr lang="en-GB" sz="1200" dirty="0" err="1">
                <a:latin typeface="Times New Roman" charset="0"/>
              </a:rPr>
              <a:t>Dr.</a:t>
            </a:r>
            <a:r>
              <a:rPr lang="en-GB" sz="1200" dirty="0">
                <a:latin typeface="Times New Roman" charset="0"/>
              </a:rPr>
              <a:t> </a:t>
            </a:r>
            <a:r>
              <a:rPr lang="en-GB" sz="1200" dirty="0" err="1">
                <a:latin typeface="Times New Roman" charset="0"/>
              </a:rPr>
              <a:t>Inderbir</a:t>
            </a:r>
            <a:r>
              <a:rPr lang="en-GB" sz="1200" dirty="0">
                <a:latin typeface="Times New Roman" charset="0"/>
              </a:rPr>
              <a:t> Gill</a:t>
            </a:r>
            <a:endParaRPr lang="tr-TR" sz="1200" dirty="0">
              <a:latin typeface="Times New Roman" charset="0"/>
            </a:endParaRPr>
          </a:p>
          <a:p>
            <a:r>
              <a:rPr lang="en-GB" sz="1200" dirty="0" err="1">
                <a:latin typeface="Times New Roman" charset="0"/>
              </a:rPr>
              <a:t>Dr.</a:t>
            </a:r>
            <a:r>
              <a:rPr lang="en-GB" sz="1200" dirty="0">
                <a:latin typeface="Times New Roman" charset="0"/>
              </a:rPr>
              <a:t> </a:t>
            </a:r>
            <a:r>
              <a:rPr lang="en-GB" sz="1200" dirty="0" err="1">
                <a:latin typeface="Times New Roman" charset="0"/>
              </a:rPr>
              <a:t>Anup</a:t>
            </a:r>
            <a:r>
              <a:rPr lang="en-GB" sz="1200" dirty="0">
                <a:latin typeface="Times New Roman" charset="0"/>
              </a:rPr>
              <a:t> </a:t>
            </a:r>
            <a:r>
              <a:rPr lang="en-GB" sz="1200" dirty="0" err="1">
                <a:latin typeface="Times New Roman" charset="0"/>
              </a:rPr>
              <a:t>Ramani</a:t>
            </a:r>
            <a:endParaRPr lang="tr-TR" sz="1200" dirty="0">
              <a:latin typeface="Times New Roman" charset="0"/>
            </a:endParaRPr>
          </a:p>
          <a:p>
            <a:r>
              <a:rPr lang="en-GB" sz="1200" dirty="0" err="1">
                <a:latin typeface="Times New Roman" charset="0"/>
              </a:rPr>
              <a:t>Dr.</a:t>
            </a:r>
            <a:r>
              <a:rPr lang="en-GB" sz="1200" dirty="0">
                <a:latin typeface="Times New Roman" charset="0"/>
              </a:rPr>
              <a:t> Jeffrey </a:t>
            </a:r>
            <a:r>
              <a:rPr lang="en-GB" sz="1200" dirty="0" err="1">
                <a:latin typeface="Times New Roman" charset="0"/>
              </a:rPr>
              <a:t>Caded</a:t>
            </a:r>
            <a:r>
              <a:rPr lang="tr-TR" sz="1200" dirty="0" err="1">
                <a:latin typeface="Times New Roman" charset="0"/>
              </a:rPr>
              <a:t>due</a:t>
            </a:r>
            <a:r>
              <a:rPr lang="en-GB" sz="1200" dirty="0">
                <a:latin typeface="Times New Roman" charset="0"/>
              </a:rPr>
              <a:t>,</a:t>
            </a:r>
            <a:endParaRPr lang="tr-TR" sz="1200" dirty="0">
              <a:latin typeface="Times New Roman" charset="0"/>
            </a:endParaRPr>
          </a:p>
          <a:p>
            <a:r>
              <a:rPr lang="en-GB" sz="1200" dirty="0" err="1">
                <a:latin typeface="Times New Roman" charset="0"/>
              </a:rPr>
              <a:t>Dr.</a:t>
            </a:r>
            <a:r>
              <a:rPr lang="en-GB" sz="1200" dirty="0">
                <a:latin typeface="Times New Roman" charset="0"/>
              </a:rPr>
              <a:t> Peter </a:t>
            </a:r>
            <a:r>
              <a:rPr lang="en-GB" sz="1200" dirty="0" err="1">
                <a:latin typeface="Times New Roman" charset="0"/>
              </a:rPr>
              <a:t>Cuckow</a:t>
            </a:r>
            <a:endParaRPr lang="tr-TR" sz="1200" dirty="0">
              <a:latin typeface="Times New Roman" charset="0"/>
            </a:endParaRPr>
          </a:p>
          <a:p>
            <a:r>
              <a:rPr lang="en-GB" sz="1200" dirty="0" err="1">
                <a:latin typeface="Times New Roman" charset="0"/>
              </a:rPr>
              <a:t>Dr.</a:t>
            </a:r>
            <a:r>
              <a:rPr lang="en-GB" sz="1200" dirty="0">
                <a:latin typeface="Times New Roman" charset="0"/>
              </a:rPr>
              <a:t> Jens </a:t>
            </a:r>
            <a:r>
              <a:rPr lang="en-GB" sz="1200" dirty="0" err="1">
                <a:latin typeface="Times New Roman" charset="0"/>
              </a:rPr>
              <a:t>Rasweiller</a:t>
            </a:r>
            <a:endParaRPr lang="tr-TR" sz="1200" dirty="0">
              <a:latin typeface="Times New Roman" charset="0"/>
            </a:endParaRPr>
          </a:p>
          <a:p>
            <a:r>
              <a:rPr lang="tr-TR" sz="1200" dirty="0">
                <a:latin typeface="Times New Roman" charset="0"/>
              </a:rPr>
              <a:t>Dr. Ali Gözen</a:t>
            </a:r>
          </a:p>
          <a:p>
            <a:r>
              <a:rPr lang="en-GB" sz="1200" dirty="0" err="1">
                <a:latin typeface="Times New Roman" charset="0"/>
              </a:rPr>
              <a:t>Dr.</a:t>
            </a:r>
            <a:r>
              <a:rPr lang="en-GB" sz="1200" dirty="0">
                <a:latin typeface="Times New Roman" charset="0"/>
              </a:rPr>
              <a:t> Do</a:t>
            </a:r>
            <a:r>
              <a:rPr lang="tr-TR" sz="1200" dirty="0">
                <a:latin typeface="Times New Roman" charset="0"/>
              </a:rPr>
              <a:t>g</a:t>
            </a:r>
            <a:r>
              <a:rPr lang="en-GB" sz="1200" dirty="0">
                <a:latin typeface="Times New Roman" charset="0"/>
              </a:rPr>
              <a:t>u </a:t>
            </a:r>
            <a:r>
              <a:rPr lang="en-GB" sz="1200" dirty="0" err="1">
                <a:latin typeface="Times New Roman" charset="0"/>
              </a:rPr>
              <a:t>Teber</a:t>
            </a:r>
            <a:endParaRPr lang="tr-TR" sz="1200" dirty="0">
              <a:latin typeface="Times New Roman" charset="0"/>
            </a:endParaRPr>
          </a:p>
          <a:p>
            <a:r>
              <a:rPr lang="en-GB" sz="1200" dirty="0" err="1">
                <a:latin typeface="Times New Roman" charset="0"/>
              </a:rPr>
              <a:t>Dr.</a:t>
            </a:r>
            <a:r>
              <a:rPr lang="en-GB" sz="1200" dirty="0">
                <a:latin typeface="Times New Roman" charset="0"/>
              </a:rPr>
              <a:t> </a:t>
            </a:r>
            <a:r>
              <a:rPr lang="en-GB" sz="1200" dirty="0" err="1">
                <a:latin typeface="Times New Roman" charset="0"/>
              </a:rPr>
              <a:t>Cloude</a:t>
            </a:r>
            <a:r>
              <a:rPr lang="en-GB" sz="1200" dirty="0">
                <a:latin typeface="Times New Roman" charset="0"/>
              </a:rPr>
              <a:t> </a:t>
            </a:r>
            <a:r>
              <a:rPr lang="en-GB" sz="1200" dirty="0" err="1">
                <a:latin typeface="Times New Roman" charset="0"/>
              </a:rPr>
              <a:t>Abbou</a:t>
            </a:r>
            <a:endParaRPr lang="tr-TR" sz="1200" dirty="0">
              <a:latin typeface="Times New Roman" charset="0"/>
            </a:endParaRPr>
          </a:p>
          <a:p>
            <a:r>
              <a:rPr lang="en-GB" sz="1200" dirty="0" err="1">
                <a:latin typeface="Times New Roman" charset="0"/>
              </a:rPr>
              <a:t>Dr.</a:t>
            </a:r>
            <a:r>
              <a:rPr lang="en-GB" sz="1200" dirty="0">
                <a:latin typeface="Times New Roman" charset="0"/>
              </a:rPr>
              <a:t> Günter </a:t>
            </a:r>
            <a:r>
              <a:rPr lang="en-GB" sz="1200" dirty="0" err="1">
                <a:latin typeface="Times New Roman" charset="0"/>
              </a:rPr>
              <a:t>Janetschek</a:t>
            </a:r>
            <a:endParaRPr lang="tr-TR" sz="1200" dirty="0">
              <a:latin typeface="Times New Roman" charset="0"/>
            </a:endParaRPr>
          </a:p>
          <a:p>
            <a:r>
              <a:rPr lang="tr-TR" sz="1200" dirty="0">
                <a:latin typeface="Times New Roman" charset="0"/>
              </a:rPr>
              <a:t>Dr. </a:t>
            </a:r>
            <a:r>
              <a:rPr lang="tr-TR" sz="1200" dirty="0" err="1">
                <a:latin typeface="Times New Roman" charset="0"/>
              </a:rPr>
              <a:t>Vito</a:t>
            </a:r>
            <a:r>
              <a:rPr lang="tr-TR" sz="1200" dirty="0">
                <a:latin typeface="Times New Roman" charset="0"/>
              </a:rPr>
              <a:t> </a:t>
            </a:r>
            <a:r>
              <a:rPr lang="tr-TR" sz="1200" dirty="0" err="1">
                <a:latin typeface="Times New Roman" charset="0"/>
              </a:rPr>
              <a:t>Pansodoro</a:t>
            </a:r>
            <a:endParaRPr lang="tr-TR" sz="1200" dirty="0">
              <a:latin typeface="Times New Roman" charset="0"/>
            </a:endParaRPr>
          </a:p>
          <a:p>
            <a:r>
              <a:rPr lang="tr-TR" sz="1200" dirty="0">
                <a:latin typeface="Times New Roman" charset="0"/>
              </a:rPr>
              <a:t>Dr. </a:t>
            </a:r>
            <a:r>
              <a:rPr lang="tr-TR" sz="1200" dirty="0" err="1">
                <a:latin typeface="Times New Roman" charset="0"/>
              </a:rPr>
              <a:t>Pilar</a:t>
            </a:r>
            <a:r>
              <a:rPr lang="tr-TR" sz="1200" dirty="0">
                <a:latin typeface="Times New Roman" charset="0"/>
              </a:rPr>
              <a:t> Laguna</a:t>
            </a:r>
          </a:p>
          <a:p>
            <a:r>
              <a:rPr lang="tr-TR" sz="1200" dirty="0">
                <a:latin typeface="Times New Roman" charset="0"/>
              </a:rPr>
              <a:t>D. Jean de la </a:t>
            </a:r>
            <a:r>
              <a:rPr lang="tr-TR" sz="1200" dirty="0" err="1">
                <a:latin typeface="Times New Roman" charset="0"/>
              </a:rPr>
              <a:t>Rosette</a:t>
            </a:r>
            <a:endParaRPr lang="tr-TR" sz="1200" dirty="0">
              <a:latin typeface="Times New Roman" charset="0"/>
            </a:endParaRPr>
          </a:p>
          <a:p>
            <a:r>
              <a:rPr lang="en-GB" sz="1200" dirty="0" err="1">
                <a:latin typeface="Times New Roman" charset="0"/>
              </a:rPr>
              <a:t>Dr.</a:t>
            </a:r>
            <a:r>
              <a:rPr lang="en-GB" sz="1200" dirty="0">
                <a:latin typeface="Times New Roman" charset="0"/>
              </a:rPr>
              <a:t> Paolo </a:t>
            </a:r>
            <a:r>
              <a:rPr lang="en-GB" sz="1200" dirty="0" err="1">
                <a:latin typeface="Times New Roman" charset="0"/>
              </a:rPr>
              <a:t>Fornara</a:t>
            </a:r>
            <a:endParaRPr lang="tr-TR" sz="1200" dirty="0">
              <a:latin typeface="Times New Roman" charset="0"/>
            </a:endParaRPr>
          </a:p>
          <a:p>
            <a:r>
              <a:rPr lang="en-GB" sz="1200" dirty="0">
                <a:latin typeface="Times New Roman" charset="0"/>
              </a:rPr>
              <a:t>Dr</a:t>
            </a:r>
            <a:r>
              <a:rPr lang="tr-TR" sz="1200" dirty="0">
                <a:latin typeface="Times New Roman" charset="0"/>
              </a:rPr>
              <a:t>.</a:t>
            </a:r>
            <a:r>
              <a:rPr lang="en-GB" sz="1200" dirty="0">
                <a:latin typeface="Times New Roman" charset="0"/>
              </a:rPr>
              <a:t> Kevin Zorn</a:t>
            </a:r>
          </a:p>
          <a:p>
            <a:r>
              <a:rPr lang="en-GB" sz="1200" dirty="0">
                <a:latin typeface="Times New Roman" charset="0"/>
              </a:rPr>
              <a:t>Mahesh Desai</a:t>
            </a:r>
          </a:p>
          <a:p>
            <a:endParaRPr lang="en-GB" sz="1200" dirty="0">
              <a:latin typeface="Times New Roman" charset="0"/>
            </a:endParaRPr>
          </a:p>
          <a:p>
            <a:endParaRPr lang="tr-TR" sz="1200" dirty="0">
              <a:latin typeface="Times New Roman" charset="0"/>
            </a:endParaRPr>
          </a:p>
        </p:txBody>
      </p:sp>
      <p:pic>
        <p:nvPicPr>
          <p:cNvPr id="46084" name="Picture 8" descr="DSC02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1" y="4001029"/>
            <a:ext cx="1241425" cy="2205642"/>
          </a:xfrm>
          <a:prstGeom prst="rect">
            <a:avLst/>
          </a:prstGeom>
          <a:noFill/>
          <a:ln w="9525">
            <a:solidFill>
              <a:srgbClr val="98FFFF"/>
            </a:solidFill>
            <a:miter lim="800000"/>
            <a:headEnd/>
            <a:tailEnd/>
          </a:ln>
          <a:extLst>
            <a:ext uri="{909E8E84-426E-40dd-AFC4-6F175D3DCCD1}">
              <a14:hiddenFill xmlns="" xmlns:a14="http://schemas.microsoft.com/office/drawing/2010/main">
                <a:solidFill>
                  <a:srgbClr val="FFFFFF"/>
                </a:solidFill>
              </a14:hiddenFill>
            </a:ext>
          </a:extLst>
        </p:spPr>
      </p:pic>
      <p:pic>
        <p:nvPicPr>
          <p:cNvPr id="46085" name="Picture 9" descr="Gi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001029"/>
            <a:ext cx="1452563" cy="1450690"/>
          </a:xfrm>
          <a:prstGeom prst="rect">
            <a:avLst/>
          </a:prstGeom>
          <a:noFill/>
          <a:ln w="9525">
            <a:solidFill>
              <a:srgbClr val="98FFFF"/>
            </a:solidFill>
            <a:miter lim="800000"/>
            <a:headEnd/>
            <a:tailEnd/>
          </a:ln>
          <a:extLst>
            <a:ext uri="{909E8E84-426E-40dd-AFC4-6F175D3DCCD1}">
              <a14:hiddenFill xmlns="" xmlns:a14="http://schemas.microsoft.com/office/drawing/2010/main">
                <a:solidFill>
                  <a:srgbClr val="FFFFFF"/>
                </a:solidFill>
              </a14:hiddenFill>
            </a:ext>
          </a:extLst>
        </p:spPr>
      </p:pic>
      <p:pic>
        <p:nvPicPr>
          <p:cNvPr id="46086" name="Picture 10" descr="E:\4_uygulamali_urolojik_laparoskopik_cerrahi_kursu_semp\IMG_33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189" y="4009488"/>
            <a:ext cx="2357437" cy="2355785"/>
          </a:xfrm>
          <a:prstGeom prst="rect">
            <a:avLst/>
          </a:prstGeom>
          <a:noFill/>
          <a:ln w="9525">
            <a:solidFill>
              <a:srgbClr val="98FFFF"/>
            </a:solidFill>
            <a:miter lim="800000"/>
            <a:headEnd/>
            <a:tailEnd/>
          </a:ln>
          <a:extLst>
            <a:ext uri="{909E8E84-426E-40dd-AFC4-6F175D3DCCD1}">
              <a14:hiddenFill xmlns="" xmlns:a14="http://schemas.microsoft.com/office/drawing/2010/main">
                <a:solidFill>
                  <a:srgbClr val="FFFFFF"/>
                </a:solidFill>
              </a14:hiddenFill>
            </a:ext>
          </a:extLst>
        </p:spPr>
      </p:pic>
      <p:pic>
        <p:nvPicPr>
          <p:cNvPr id="46087" name="Picture 14" descr="E:\Yeni Klasör (2)\CIMG37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63" y="5291000"/>
            <a:ext cx="1568450" cy="15670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46088" name="Picture 9" descr="E:\4_uygulamali_urolojik_laparoskopik_cerrahi_kursu_semp\IMG_33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7563" y="4612181"/>
            <a:ext cx="2247900" cy="224582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089036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99593" y="1"/>
            <a:ext cx="4850353" cy="6858000"/>
          </a:xfrm>
          <a:prstGeom prst="rect">
            <a:avLst/>
          </a:prstGeom>
        </p:spPr>
      </p:pic>
      <p:sp>
        <p:nvSpPr>
          <p:cNvPr id="3" name="Rectangle 2"/>
          <p:cNvSpPr/>
          <p:nvPr/>
        </p:nvSpPr>
        <p:spPr>
          <a:xfrm>
            <a:off x="6012160" y="3281247"/>
            <a:ext cx="2952328" cy="1200329"/>
          </a:xfrm>
          <a:prstGeom prst="rect">
            <a:avLst/>
          </a:prstGeom>
        </p:spPr>
        <p:txBody>
          <a:bodyPr wrap="square">
            <a:spAutoFit/>
          </a:bodyPr>
          <a:lstStyle/>
          <a:p>
            <a:r>
              <a:rPr lang="nl-NL" sz="2400" dirty="0" err="1">
                <a:solidFill>
                  <a:srgbClr val="00B0F0"/>
                </a:solidFill>
                <a:latin typeface="Segoe Script" pitchFamily="34" charset="0"/>
              </a:rPr>
              <a:t>Laparoscopy</a:t>
            </a:r>
            <a:r>
              <a:rPr lang="nl-NL" sz="2400" dirty="0">
                <a:solidFill>
                  <a:srgbClr val="00B0F0"/>
                </a:solidFill>
                <a:latin typeface="Segoe Script" pitchFamily="34" charset="0"/>
              </a:rPr>
              <a:t> </a:t>
            </a:r>
            <a:r>
              <a:rPr lang="nl-NL" sz="2400" dirty="0" err="1">
                <a:solidFill>
                  <a:srgbClr val="00B0F0"/>
                </a:solidFill>
                <a:latin typeface="Segoe Script" pitchFamily="34" charset="0"/>
              </a:rPr>
              <a:t>Education</a:t>
            </a:r>
            <a:r>
              <a:rPr lang="nl-NL" sz="2400" dirty="0">
                <a:solidFill>
                  <a:srgbClr val="00B0F0"/>
                </a:solidFill>
                <a:latin typeface="Segoe Script" pitchFamily="34" charset="0"/>
              </a:rPr>
              <a:t> Program</a:t>
            </a:r>
            <a:endParaRPr lang="en-US" sz="2400" dirty="0">
              <a:solidFill>
                <a:srgbClr val="00B0F0"/>
              </a:solidFill>
            </a:endParaRPr>
          </a:p>
        </p:txBody>
      </p:sp>
    </p:spTree>
    <p:extLst>
      <p:ext uri="{BB962C8B-B14F-4D97-AF65-F5344CB8AC3E}">
        <p14:creationId xmlns:p14="http://schemas.microsoft.com/office/powerpoint/2010/main" val="249372892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214282" y="188640"/>
            <a:ext cx="8640763" cy="2031325"/>
          </a:xfrm>
          <a:prstGeom prst="rect">
            <a:avLst/>
          </a:prstGeom>
          <a:noFill/>
          <a:ln w="9525">
            <a:noFill/>
            <a:miter lim="800000"/>
            <a:headEnd/>
            <a:tailEnd/>
          </a:ln>
          <a:effectLst>
            <a:outerShdw dist="35921" dir="2700000" algn="ctr" rotWithShape="0">
              <a:schemeClr val="tx1"/>
            </a:outerShdw>
          </a:effectLst>
        </p:spPr>
        <p:txBody>
          <a:bodyPr wrap="square" lIns="0" tIns="0" rIns="0" bIns="0">
            <a:spAutoFit/>
          </a:bodyPr>
          <a:lstStyle/>
          <a:p>
            <a:pPr algn="ctr">
              <a:defRPr/>
            </a:pPr>
            <a:r>
              <a:rPr lang="tr-TR" sz="4400" b="1" dirty="0">
                <a:solidFill>
                  <a:srgbClr val="FFFF00"/>
                </a:solidFill>
                <a:latin typeface="Copperplate Gothic Light" pitchFamily="34" charset="0"/>
              </a:rPr>
              <a:t>ILRSA </a:t>
            </a:r>
          </a:p>
          <a:p>
            <a:pPr algn="ctr">
              <a:defRPr/>
            </a:pPr>
            <a:r>
              <a:rPr lang="tr-TR" sz="4400" b="1" dirty="0" err="1">
                <a:solidFill>
                  <a:srgbClr val="FFFF00"/>
                </a:solidFill>
                <a:latin typeface="Copperplate Gothic Light" pitchFamily="34" charset="0"/>
              </a:rPr>
              <a:t>Nurse</a:t>
            </a:r>
            <a:r>
              <a:rPr lang="tr-TR" sz="4400" b="1" dirty="0">
                <a:solidFill>
                  <a:srgbClr val="FFFF00"/>
                </a:solidFill>
                <a:latin typeface="Copperplate Gothic Light" pitchFamily="34" charset="0"/>
              </a:rPr>
              <a:t> </a:t>
            </a:r>
            <a:r>
              <a:rPr lang="tr-TR" sz="4400" b="1" dirty="0" err="1">
                <a:solidFill>
                  <a:srgbClr val="FFFF00"/>
                </a:solidFill>
                <a:latin typeface="Copperplate Gothic Light" pitchFamily="34" charset="0"/>
              </a:rPr>
              <a:t>Laparoscopy</a:t>
            </a:r>
            <a:r>
              <a:rPr lang="tr-TR" sz="4400" b="1" dirty="0">
                <a:solidFill>
                  <a:srgbClr val="FFFF00"/>
                </a:solidFill>
                <a:latin typeface="Copperplate Gothic Light" pitchFamily="34" charset="0"/>
              </a:rPr>
              <a:t> </a:t>
            </a:r>
            <a:r>
              <a:rPr lang="tr-TR" sz="4400" b="1" dirty="0" err="1">
                <a:solidFill>
                  <a:srgbClr val="FFFF00"/>
                </a:solidFill>
                <a:latin typeface="Copperplate Gothic Light" pitchFamily="34" charset="0"/>
              </a:rPr>
              <a:t>Training</a:t>
            </a:r>
            <a:r>
              <a:rPr lang="tr-TR" sz="4400" b="1" dirty="0">
                <a:solidFill>
                  <a:srgbClr val="FFFF00"/>
                </a:solidFill>
                <a:latin typeface="Copperplate Gothic Light" pitchFamily="34" charset="0"/>
              </a:rPr>
              <a:t> </a:t>
            </a:r>
            <a:r>
              <a:rPr lang="tr-TR" sz="4400" b="1" dirty="0" err="1">
                <a:solidFill>
                  <a:srgbClr val="FFFF00"/>
                </a:solidFill>
                <a:latin typeface="Copperplate Gothic Light" pitchFamily="34" charset="0"/>
              </a:rPr>
              <a:t>Concepts</a:t>
            </a:r>
            <a:r>
              <a:rPr lang="tr-TR" sz="4400" b="1" dirty="0">
                <a:solidFill>
                  <a:srgbClr val="FFFF00"/>
                </a:solidFill>
                <a:latin typeface="Copperplate Gothic Light" pitchFamily="34" charset="0"/>
              </a:rPr>
              <a:t> </a:t>
            </a:r>
          </a:p>
        </p:txBody>
      </p:sp>
      <p:sp>
        <p:nvSpPr>
          <p:cNvPr id="237572" name="Rectangle 4"/>
          <p:cNvSpPr>
            <a:spLocks noChangeArrowheads="1"/>
          </p:cNvSpPr>
          <p:nvPr/>
        </p:nvSpPr>
        <p:spPr bwMode="auto">
          <a:xfrm>
            <a:off x="4697413" y="5738813"/>
            <a:ext cx="0" cy="854075"/>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marL="457200" indent="-457200" algn="ctr">
              <a:defRPr/>
            </a:pPr>
            <a:endParaRPr lang="de-DE">
              <a:solidFill>
                <a:schemeClr val="bg1"/>
              </a:solidFill>
              <a:latin typeface="Times New Roman" pitchFamily="18" charset="0"/>
              <a:cs typeface="Times New Roman" pitchFamily="18" charset="0"/>
            </a:endParaRPr>
          </a:p>
          <a:p>
            <a:pPr marL="457200" indent="-457200" algn="ctr">
              <a:defRPr/>
            </a:pPr>
            <a:endParaRPr lang="de-DE">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1434" y="2371109"/>
            <a:ext cx="3492838" cy="4360669"/>
          </a:xfrm>
          <a:prstGeom prst="rect">
            <a:avLst/>
          </a:prstGeom>
          <a:noFill/>
          <a:ln w="9525">
            <a:noFill/>
            <a:miter lim="800000"/>
            <a:headEnd/>
            <a:tailEnd/>
          </a:ln>
          <a:effectLst/>
        </p:spPr>
      </p:pic>
    </p:spTree>
    <p:extLst>
      <p:ext uri="{BB962C8B-B14F-4D97-AF65-F5344CB8AC3E}">
        <p14:creationId xmlns:p14="http://schemas.microsoft.com/office/powerpoint/2010/main" val="55761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352928" cy="1143000"/>
          </a:xfrm>
        </p:spPr>
        <p:txBody>
          <a:bodyPr/>
          <a:lstStyle/>
          <a:p>
            <a:r>
              <a:rPr lang="en-US" b="1" dirty="0">
                <a:solidFill>
                  <a:srgbClr val="FFFF00"/>
                </a:solidFill>
              </a:rPr>
              <a:t>Course for </a:t>
            </a:r>
            <a:br>
              <a:rPr lang="en-US" b="1" dirty="0">
                <a:solidFill>
                  <a:srgbClr val="FFFF00"/>
                </a:solidFill>
              </a:rPr>
            </a:br>
            <a:r>
              <a:rPr lang="en-US" b="1" dirty="0">
                <a:solidFill>
                  <a:srgbClr val="FFFF00"/>
                </a:solidFill>
              </a:rPr>
              <a:t>operating theatre nurses</a:t>
            </a:r>
            <a:endParaRPr lang="tr-TR" b="1" dirty="0">
              <a:solidFill>
                <a:srgbClr val="FFFF00"/>
              </a:solidFill>
            </a:endParaRPr>
          </a:p>
        </p:txBody>
      </p:sp>
      <p:sp>
        <p:nvSpPr>
          <p:cNvPr id="3" name="2 İçerik Yer Tutucusu"/>
          <p:cNvSpPr>
            <a:spLocks noGrp="1"/>
          </p:cNvSpPr>
          <p:nvPr>
            <p:ph idx="1"/>
          </p:nvPr>
        </p:nvSpPr>
        <p:spPr>
          <a:xfrm>
            <a:off x="685800" y="1772816"/>
            <a:ext cx="7772400" cy="4114800"/>
          </a:xfrm>
        </p:spPr>
        <p:txBody>
          <a:bodyPr/>
          <a:lstStyle/>
          <a:p>
            <a:r>
              <a:rPr lang="en-US" dirty="0">
                <a:latin typeface="Times New Roman"/>
                <a:cs typeface="Times New Roman"/>
              </a:rPr>
              <a:t>Courses aim:</a:t>
            </a:r>
            <a:endParaRPr lang="tr-TR" dirty="0">
              <a:latin typeface="Times New Roman"/>
              <a:cs typeface="Times New Roman"/>
            </a:endParaRPr>
          </a:p>
          <a:p>
            <a:pPr lvl="1"/>
            <a:r>
              <a:rPr lang="en-US" dirty="0">
                <a:latin typeface="Times New Roman"/>
                <a:cs typeface="Times New Roman"/>
              </a:rPr>
              <a:t>To identify the role</a:t>
            </a:r>
            <a:r>
              <a:rPr lang="tr-TR" dirty="0">
                <a:latin typeface="Times New Roman"/>
                <a:cs typeface="Times New Roman"/>
              </a:rPr>
              <a:t> </a:t>
            </a:r>
            <a:r>
              <a:rPr lang="en-US" dirty="0">
                <a:latin typeface="Times New Roman"/>
                <a:cs typeface="Times New Roman"/>
              </a:rPr>
              <a:t>of the nurse within the procedure </a:t>
            </a:r>
            <a:endParaRPr lang="tr-TR" dirty="0">
              <a:latin typeface="Times New Roman"/>
              <a:cs typeface="Times New Roman"/>
            </a:endParaRPr>
          </a:p>
          <a:p>
            <a:pPr lvl="1"/>
            <a:r>
              <a:rPr lang="tr-TR" dirty="0">
                <a:latin typeface="Times New Roman"/>
                <a:cs typeface="Times New Roman"/>
              </a:rPr>
              <a:t>T</a:t>
            </a:r>
            <a:r>
              <a:rPr lang="en-US" dirty="0">
                <a:latin typeface="Times New Roman"/>
                <a:cs typeface="Times New Roman"/>
              </a:rPr>
              <a:t>o improve nurses’ knowledge on indications</a:t>
            </a:r>
            <a:r>
              <a:rPr lang="tr-TR" dirty="0">
                <a:latin typeface="Times New Roman"/>
                <a:cs typeface="Times New Roman"/>
              </a:rPr>
              <a:t> </a:t>
            </a:r>
            <a:r>
              <a:rPr lang="en-US" dirty="0">
                <a:latin typeface="Times New Roman"/>
                <a:cs typeface="Times New Roman"/>
              </a:rPr>
              <a:t>of laparoscopic surgery</a:t>
            </a:r>
            <a:r>
              <a:rPr lang="tr-TR" dirty="0">
                <a:latin typeface="Times New Roman"/>
                <a:cs typeface="Times New Roman"/>
              </a:rPr>
              <a:t> </a:t>
            </a:r>
            <a:r>
              <a:rPr lang="en-US" dirty="0">
                <a:latin typeface="Times New Roman"/>
                <a:cs typeface="Times New Roman"/>
              </a:rPr>
              <a:t>and its practical applications</a:t>
            </a:r>
            <a:endParaRPr lang="tr-TR" dirty="0">
              <a:latin typeface="Times New Roman"/>
              <a:cs typeface="Times New Roman"/>
            </a:endParaRPr>
          </a:p>
          <a:p>
            <a:pPr lvl="1"/>
            <a:r>
              <a:rPr lang="en-US" dirty="0">
                <a:latin typeface="Times New Roman"/>
                <a:cs typeface="Times New Roman"/>
              </a:rPr>
              <a:t>To raise awareness of specificities</a:t>
            </a:r>
            <a:r>
              <a:rPr lang="tr-TR" dirty="0">
                <a:latin typeface="Times New Roman"/>
                <a:cs typeface="Times New Roman"/>
              </a:rPr>
              <a:t> </a:t>
            </a:r>
            <a:r>
              <a:rPr lang="en-US" dirty="0">
                <a:latin typeface="Times New Roman"/>
                <a:cs typeface="Times New Roman"/>
              </a:rPr>
              <a:t>of laparoscopic surgery</a:t>
            </a:r>
            <a:r>
              <a:rPr lang="tr-TR" dirty="0">
                <a:latin typeface="Times New Roman"/>
                <a:cs typeface="Times New Roman"/>
              </a:rPr>
              <a:t> a</a:t>
            </a:r>
            <a:r>
              <a:rPr lang="en-US" dirty="0" err="1">
                <a:latin typeface="Times New Roman"/>
                <a:cs typeface="Times New Roman"/>
              </a:rPr>
              <a:t>nd</a:t>
            </a:r>
            <a:r>
              <a:rPr lang="en-US" dirty="0">
                <a:latin typeface="Times New Roman"/>
                <a:cs typeface="Times New Roman"/>
              </a:rPr>
              <a:t> improve knowledge in terms of the operating theatre</a:t>
            </a:r>
            <a:r>
              <a:rPr lang="tr-TR" dirty="0">
                <a:latin typeface="Times New Roman"/>
                <a:cs typeface="Times New Roman"/>
              </a:rPr>
              <a:t> </a:t>
            </a:r>
            <a:r>
              <a:rPr lang="en-US" dirty="0">
                <a:latin typeface="Times New Roman"/>
                <a:cs typeface="Times New Roman"/>
              </a:rPr>
              <a:t>equipment and new technologies, and how best to use them</a:t>
            </a:r>
          </a:p>
          <a:p>
            <a:endParaRPr lang="tr-TR" dirty="0">
              <a:solidFill>
                <a:schemeClr val="bg1"/>
              </a:solidFill>
            </a:endParaRPr>
          </a:p>
        </p:txBody>
      </p:sp>
    </p:spTree>
    <p:extLst>
      <p:ext uri="{BB962C8B-B14F-4D97-AF65-F5344CB8AC3E}">
        <p14:creationId xmlns:p14="http://schemas.microsoft.com/office/powerpoint/2010/main" val="243154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9462" y="934571"/>
            <a:ext cx="7581901" cy="1653988"/>
          </a:xfrm>
        </p:spPr>
        <p:txBody>
          <a:bodyPr/>
          <a:lstStyle/>
          <a:p>
            <a:r>
              <a:rPr lang="tr-TR" b="1" dirty="0" err="1">
                <a:solidFill>
                  <a:srgbClr val="FFFF00"/>
                </a:solidFill>
              </a:rPr>
              <a:t>Why</a:t>
            </a:r>
            <a:r>
              <a:rPr lang="tr-TR" b="1" dirty="0">
                <a:solidFill>
                  <a:srgbClr val="FFFF00"/>
                </a:solidFill>
              </a:rPr>
              <a:t> </a:t>
            </a:r>
            <a:r>
              <a:rPr lang="tr-TR" b="1" dirty="0" err="1">
                <a:solidFill>
                  <a:srgbClr val="FFFF00"/>
                </a:solidFill>
              </a:rPr>
              <a:t>training</a:t>
            </a:r>
            <a:r>
              <a:rPr lang="tr-TR" b="1" dirty="0">
                <a:solidFill>
                  <a:srgbClr val="FFFF00"/>
                </a:solidFill>
              </a:rPr>
              <a:t> </a:t>
            </a:r>
            <a:r>
              <a:rPr lang="tr-TR" b="1" dirty="0" err="1">
                <a:solidFill>
                  <a:srgbClr val="FFFF00"/>
                </a:solidFill>
              </a:rPr>
              <a:t>for</a:t>
            </a:r>
            <a:r>
              <a:rPr lang="tr-TR" b="1" dirty="0">
                <a:solidFill>
                  <a:srgbClr val="FFFF00"/>
                </a:solidFill>
              </a:rPr>
              <a:t> </a:t>
            </a:r>
            <a:r>
              <a:rPr lang="tr-TR" b="1" dirty="0" err="1">
                <a:solidFill>
                  <a:srgbClr val="FFFF00"/>
                </a:solidFill>
              </a:rPr>
              <a:t>nurses</a:t>
            </a:r>
            <a:r>
              <a:rPr lang="tr-TR" b="1" dirty="0">
                <a:solidFill>
                  <a:srgbClr val="FFFF00"/>
                </a:solidFill>
              </a:rPr>
              <a:t>? </a:t>
            </a:r>
          </a:p>
        </p:txBody>
      </p:sp>
      <p:sp>
        <p:nvSpPr>
          <p:cNvPr id="3" name="2 İçerik Yer Tutucusu"/>
          <p:cNvSpPr>
            <a:spLocks noGrp="1"/>
          </p:cNvSpPr>
          <p:nvPr>
            <p:ph idx="1"/>
          </p:nvPr>
        </p:nvSpPr>
        <p:spPr>
          <a:xfrm>
            <a:off x="779462" y="3263780"/>
            <a:ext cx="7581901" cy="2572244"/>
          </a:xfrm>
        </p:spPr>
        <p:txBody>
          <a:bodyPr>
            <a:normAutofit/>
          </a:bodyPr>
          <a:lstStyle/>
          <a:p>
            <a:r>
              <a:rPr lang="en-US" sz="3200" dirty="0">
                <a:solidFill>
                  <a:srgbClr val="FFFFFF"/>
                </a:solidFill>
              </a:rPr>
              <a:t>Laparoscopy is a teamwork and operating room nurse is an important part of this team who should</a:t>
            </a:r>
            <a:r>
              <a:rPr lang="tr-TR" sz="3200" dirty="0">
                <a:solidFill>
                  <a:srgbClr val="FFFFFF"/>
                </a:solidFill>
              </a:rPr>
              <a:t> be </a:t>
            </a:r>
            <a:r>
              <a:rPr lang="tr-TR" sz="3200" dirty="0" err="1">
                <a:solidFill>
                  <a:srgbClr val="FFFFFF"/>
                </a:solidFill>
              </a:rPr>
              <a:t>trained</a:t>
            </a:r>
            <a:endParaRPr lang="en-US" sz="3200" dirty="0">
              <a:solidFill>
                <a:srgbClr val="FFFFFF"/>
              </a:solidFill>
            </a:endParaRPr>
          </a:p>
          <a:p>
            <a:endParaRPr lang="tr-TR" sz="3200" dirty="0"/>
          </a:p>
        </p:txBody>
      </p:sp>
    </p:spTree>
    <p:extLst>
      <p:ext uri="{BB962C8B-B14F-4D97-AF65-F5344CB8AC3E}">
        <p14:creationId xmlns:p14="http://schemas.microsoft.com/office/powerpoint/2010/main" val="162665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60648"/>
            <a:ext cx="7772400" cy="1143000"/>
          </a:xfrm>
        </p:spPr>
        <p:txBody>
          <a:bodyPr/>
          <a:lstStyle/>
          <a:p>
            <a:r>
              <a:rPr lang="tr-TR" b="1" dirty="0">
                <a:solidFill>
                  <a:srgbClr val="FFFF00"/>
                </a:solidFill>
              </a:rPr>
              <a:t>COURSE OBJECTIVES </a:t>
            </a:r>
            <a:br>
              <a:rPr lang="tr-TR" b="1" dirty="0"/>
            </a:br>
            <a:endParaRPr lang="tr-TR" dirty="0"/>
          </a:p>
        </p:txBody>
      </p:sp>
      <p:sp>
        <p:nvSpPr>
          <p:cNvPr id="3" name="2 İçerik Yer Tutucusu"/>
          <p:cNvSpPr>
            <a:spLocks noGrp="1"/>
          </p:cNvSpPr>
          <p:nvPr>
            <p:ph idx="1"/>
          </p:nvPr>
        </p:nvSpPr>
        <p:spPr>
          <a:xfrm>
            <a:off x="251520" y="1124744"/>
            <a:ext cx="8568952" cy="4114800"/>
          </a:xfrm>
        </p:spPr>
        <p:txBody>
          <a:bodyPr>
            <a:noAutofit/>
          </a:bodyPr>
          <a:lstStyle/>
          <a:p>
            <a:pPr lvl="0"/>
            <a:r>
              <a:rPr lang="tr-TR" sz="2000" dirty="0" err="1">
                <a:solidFill>
                  <a:srgbClr val="FFFFFF"/>
                </a:solidFill>
              </a:rPr>
              <a:t>To</a:t>
            </a:r>
            <a:r>
              <a:rPr lang="tr-TR" sz="2000" dirty="0">
                <a:solidFill>
                  <a:srgbClr val="FFFFFF"/>
                </a:solidFill>
              </a:rPr>
              <a:t> </a:t>
            </a:r>
            <a:r>
              <a:rPr lang="tr-TR" sz="2000" dirty="0" err="1">
                <a:solidFill>
                  <a:srgbClr val="FFFFFF"/>
                </a:solidFill>
              </a:rPr>
              <a:t>improve</a:t>
            </a:r>
            <a:r>
              <a:rPr lang="tr-TR" sz="2000" dirty="0">
                <a:solidFill>
                  <a:srgbClr val="FFFFFF"/>
                </a:solidFill>
              </a:rPr>
              <a:t> </a:t>
            </a:r>
            <a:r>
              <a:rPr lang="tr-TR" sz="2000" dirty="0" err="1">
                <a:solidFill>
                  <a:srgbClr val="FFFFFF"/>
                </a:solidFill>
              </a:rPr>
              <a:t>knowledge</a:t>
            </a:r>
            <a:r>
              <a:rPr lang="tr-TR" sz="2000" dirty="0">
                <a:solidFill>
                  <a:srgbClr val="FFFFFF"/>
                </a:solidFill>
              </a:rPr>
              <a:t> on </a:t>
            </a:r>
            <a:r>
              <a:rPr lang="tr-TR" sz="2000" dirty="0" err="1">
                <a:solidFill>
                  <a:srgbClr val="FFFFFF"/>
                </a:solidFill>
              </a:rPr>
              <a:t>indications</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surgery</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its</a:t>
            </a:r>
            <a:r>
              <a:rPr lang="tr-TR" sz="2000" dirty="0">
                <a:solidFill>
                  <a:srgbClr val="FFFFFF"/>
                </a:solidFill>
              </a:rPr>
              <a:t> </a:t>
            </a:r>
            <a:r>
              <a:rPr lang="tr-TR" sz="2000" dirty="0" err="1">
                <a:solidFill>
                  <a:srgbClr val="FFFFFF"/>
                </a:solidFill>
              </a:rPr>
              <a:t>practical</a:t>
            </a:r>
            <a:r>
              <a:rPr lang="tr-TR" sz="2000" dirty="0">
                <a:solidFill>
                  <a:srgbClr val="FFFFFF"/>
                </a:solidFill>
              </a:rPr>
              <a:t> </a:t>
            </a:r>
            <a:r>
              <a:rPr lang="tr-TR" sz="2000" dirty="0" err="1">
                <a:solidFill>
                  <a:srgbClr val="FFFFFF"/>
                </a:solidFill>
              </a:rPr>
              <a:t>application</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teach</a:t>
            </a:r>
            <a:r>
              <a:rPr lang="tr-TR" sz="2000" dirty="0">
                <a:solidFill>
                  <a:srgbClr val="FFFFFF"/>
                </a:solidFill>
              </a:rPr>
              <a:t> </a:t>
            </a:r>
            <a:r>
              <a:rPr lang="tr-TR" sz="2000" dirty="0" err="1">
                <a:solidFill>
                  <a:srgbClr val="FFFFFF"/>
                </a:solidFill>
              </a:rPr>
              <a:t>techniques</a:t>
            </a:r>
            <a:r>
              <a:rPr lang="tr-TR" sz="2000" dirty="0">
                <a:solidFill>
                  <a:srgbClr val="FFFFFF"/>
                </a:solidFill>
              </a:rPr>
              <a:t> of </a:t>
            </a:r>
            <a:r>
              <a:rPr lang="tr-TR" sz="2000" dirty="0" err="1">
                <a:solidFill>
                  <a:srgbClr val="FFFFFF"/>
                </a:solidFill>
              </a:rPr>
              <a:t>maintanance</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sterilization</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instruments</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raise</a:t>
            </a:r>
            <a:r>
              <a:rPr lang="tr-TR" sz="2000" dirty="0">
                <a:solidFill>
                  <a:srgbClr val="FFFFFF"/>
                </a:solidFill>
              </a:rPr>
              <a:t> </a:t>
            </a:r>
            <a:r>
              <a:rPr lang="tr-TR" sz="2000" dirty="0" err="1">
                <a:solidFill>
                  <a:srgbClr val="FFFFFF"/>
                </a:solidFill>
              </a:rPr>
              <a:t>awareness</a:t>
            </a:r>
            <a:r>
              <a:rPr lang="tr-TR" sz="2000" dirty="0">
                <a:solidFill>
                  <a:srgbClr val="FFFFFF"/>
                </a:solidFill>
              </a:rPr>
              <a:t> of </a:t>
            </a:r>
            <a:r>
              <a:rPr lang="tr-TR" sz="2000" dirty="0" err="1">
                <a:solidFill>
                  <a:srgbClr val="FFFFFF"/>
                </a:solidFill>
              </a:rPr>
              <a:t>specificities</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surgery</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improve</a:t>
            </a:r>
            <a:r>
              <a:rPr lang="tr-TR" sz="2000" dirty="0">
                <a:solidFill>
                  <a:srgbClr val="FFFFFF"/>
                </a:solidFill>
              </a:rPr>
              <a:t> </a:t>
            </a:r>
            <a:r>
              <a:rPr lang="tr-TR" sz="2000" dirty="0" err="1">
                <a:solidFill>
                  <a:srgbClr val="FFFFFF"/>
                </a:solidFill>
              </a:rPr>
              <a:t>knowledge</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equipments</a:t>
            </a:r>
            <a:r>
              <a:rPr lang="tr-TR" sz="2000" dirty="0">
                <a:solidFill>
                  <a:srgbClr val="FFFFFF"/>
                </a:solidFill>
              </a:rPr>
              <a:t>, </a:t>
            </a:r>
            <a:r>
              <a:rPr lang="tr-TR" sz="2000" dirty="0" err="1">
                <a:solidFill>
                  <a:srgbClr val="FFFFFF"/>
                </a:solidFill>
              </a:rPr>
              <a:t>new</a:t>
            </a:r>
            <a:r>
              <a:rPr lang="tr-TR" sz="2000" dirty="0">
                <a:solidFill>
                  <a:srgbClr val="FFFFFF"/>
                </a:solidFill>
              </a:rPr>
              <a:t> </a:t>
            </a:r>
            <a:r>
              <a:rPr lang="tr-TR" sz="2000" dirty="0" err="1">
                <a:solidFill>
                  <a:srgbClr val="FFFFFF"/>
                </a:solidFill>
              </a:rPr>
              <a:t>technologies</a:t>
            </a:r>
            <a:r>
              <a:rPr lang="tr-TR" sz="2000" dirty="0">
                <a:solidFill>
                  <a:srgbClr val="FFFFFF"/>
                </a:solidFill>
              </a:rPr>
              <a:t> </a:t>
            </a:r>
            <a:r>
              <a:rPr lang="tr-TR" sz="2000" dirty="0" err="1">
                <a:solidFill>
                  <a:srgbClr val="FFFFFF"/>
                </a:solidFill>
              </a:rPr>
              <a:t>and</a:t>
            </a:r>
            <a:r>
              <a:rPr lang="tr-TR" sz="2000" dirty="0">
                <a:solidFill>
                  <a:srgbClr val="FFFFFF"/>
                </a:solidFill>
              </a:rPr>
              <a:t> how </a:t>
            </a:r>
            <a:r>
              <a:rPr lang="tr-TR" sz="2000" dirty="0" err="1">
                <a:solidFill>
                  <a:srgbClr val="FFFFFF"/>
                </a:solidFill>
              </a:rPr>
              <a:t>to</a:t>
            </a:r>
            <a:r>
              <a:rPr lang="tr-TR" sz="2000" dirty="0">
                <a:solidFill>
                  <a:srgbClr val="FFFFFF"/>
                </a:solidFill>
              </a:rPr>
              <a:t> </a:t>
            </a:r>
            <a:r>
              <a:rPr lang="tr-TR" sz="2000" dirty="0" err="1">
                <a:solidFill>
                  <a:srgbClr val="FFFFFF"/>
                </a:solidFill>
              </a:rPr>
              <a:t>use</a:t>
            </a:r>
            <a:r>
              <a:rPr lang="tr-TR" sz="2000" dirty="0">
                <a:solidFill>
                  <a:srgbClr val="FFFFFF"/>
                </a:solidFill>
              </a:rPr>
              <a:t> </a:t>
            </a:r>
            <a:r>
              <a:rPr lang="tr-TR" sz="2000" dirty="0" err="1">
                <a:solidFill>
                  <a:srgbClr val="FFFFFF"/>
                </a:solidFill>
              </a:rPr>
              <a:t>them</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identify</a:t>
            </a:r>
            <a:r>
              <a:rPr lang="tr-TR" sz="2000" dirty="0">
                <a:solidFill>
                  <a:srgbClr val="FFFFFF"/>
                </a:solidFill>
              </a:rPr>
              <a:t> </a:t>
            </a:r>
            <a:r>
              <a:rPr lang="tr-TR" sz="2000" dirty="0" err="1">
                <a:solidFill>
                  <a:srgbClr val="FFFFFF"/>
                </a:solidFill>
              </a:rPr>
              <a:t>the</a:t>
            </a:r>
            <a:r>
              <a:rPr lang="tr-TR" sz="2000" dirty="0">
                <a:solidFill>
                  <a:srgbClr val="FFFFFF"/>
                </a:solidFill>
              </a:rPr>
              <a:t> role of </a:t>
            </a:r>
            <a:r>
              <a:rPr lang="tr-TR" sz="2000" dirty="0" err="1">
                <a:solidFill>
                  <a:srgbClr val="FFFFFF"/>
                </a:solidFill>
              </a:rPr>
              <a:t>the</a:t>
            </a:r>
            <a:r>
              <a:rPr lang="tr-TR" sz="2000" dirty="0">
                <a:solidFill>
                  <a:srgbClr val="FFFFFF"/>
                </a:solidFill>
              </a:rPr>
              <a:t> </a:t>
            </a:r>
            <a:r>
              <a:rPr lang="tr-TR" sz="2000" dirty="0" err="1">
                <a:solidFill>
                  <a:srgbClr val="FFFFFF"/>
                </a:solidFill>
              </a:rPr>
              <a:t>nurse</a:t>
            </a:r>
            <a:r>
              <a:rPr lang="tr-TR" sz="2000" dirty="0">
                <a:solidFill>
                  <a:srgbClr val="FFFFFF"/>
                </a:solidFill>
              </a:rPr>
              <a:t> </a:t>
            </a:r>
            <a:r>
              <a:rPr lang="tr-TR" sz="2000" dirty="0" err="1">
                <a:solidFill>
                  <a:srgbClr val="FFFFFF"/>
                </a:solidFill>
              </a:rPr>
              <a:t>within</a:t>
            </a:r>
            <a:r>
              <a:rPr lang="tr-TR" sz="2000" dirty="0">
                <a:solidFill>
                  <a:srgbClr val="FFFFFF"/>
                </a:solidFill>
              </a:rPr>
              <a:t> </a:t>
            </a:r>
            <a:r>
              <a:rPr lang="tr-TR" sz="2000" dirty="0" err="1">
                <a:solidFill>
                  <a:srgbClr val="FFFFFF"/>
                </a:solidFill>
              </a:rPr>
              <a:t>the</a:t>
            </a:r>
            <a:r>
              <a:rPr lang="tr-TR" sz="2000" dirty="0">
                <a:solidFill>
                  <a:srgbClr val="FFFFFF"/>
                </a:solidFill>
              </a:rPr>
              <a:t> </a:t>
            </a:r>
            <a:r>
              <a:rPr lang="tr-TR" sz="2000" dirty="0" err="1">
                <a:solidFill>
                  <a:srgbClr val="FFFFFF"/>
                </a:solidFill>
              </a:rPr>
              <a:t>medical</a:t>
            </a:r>
            <a:r>
              <a:rPr lang="tr-TR" sz="2000" dirty="0">
                <a:solidFill>
                  <a:srgbClr val="FFFFFF"/>
                </a:solidFill>
              </a:rPr>
              <a:t> </a:t>
            </a:r>
            <a:r>
              <a:rPr lang="tr-TR" sz="2000" dirty="0" err="1">
                <a:solidFill>
                  <a:srgbClr val="FFFFFF"/>
                </a:solidFill>
              </a:rPr>
              <a:t>staff</a:t>
            </a:r>
            <a:r>
              <a:rPr lang="tr-TR" sz="2000" dirty="0">
                <a:solidFill>
                  <a:srgbClr val="FFFFFF"/>
                </a:solidFill>
              </a:rPr>
              <a:t> in </a:t>
            </a:r>
            <a:r>
              <a:rPr lang="tr-TR" sz="2000" dirty="0" err="1">
                <a:solidFill>
                  <a:srgbClr val="FFFFFF"/>
                </a:solidFill>
              </a:rPr>
              <a:t>order</a:t>
            </a:r>
            <a:r>
              <a:rPr lang="tr-TR" sz="2000" dirty="0">
                <a:solidFill>
                  <a:srgbClr val="FFFFFF"/>
                </a:solidFill>
              </a:rPr>
              <a:t> </a:t>
            </a:r>
            <a:r>
              <a:rPr lang="tr-TR" sz="2000" dirty="0" err="1">
                <a:solidFill>
                  <a:srgbClr val="FFFFFF"/>
                </a:solidFill>
              </a:rPr>
              <a:t>to</a:t>
            </a:r>
            <a:r>
              <a:rPr lang="tr-TR" sz="2000" dirty="0">
                <a:solidFill>
                  <a:srgbClr val="FFFFFF"/>
                </a:solidFill>
              </a:rPr>
              <a:t> </a:t>
            </a:r>
            <a:r>
              <a:rPr lang="tr-TR" sz="2000" dirty="0" err="1">
                <a:solidFill>
                  <a:srgbClr val="FFFFFF"/>
                </a:solidFill>
              </a:rPr>
              <a:t>improve</a:t>
            </a:r>
            <a:r>
              <a:rPr lang="tr-TR" sz="2000" dirty="0">
                <a:solidFill>
                  <a:srgbClr val="FFFFFF"/>
                </a:solidFill>
              </a:rPr>
              <a:t> </a:t>
            </a:r>
            <a:r>
              <a:rPr lang="tr-TR" sz="2000" dirty="0" err="1">
                <a:solidFill>
                  <a:srgbClr val="FFFFFF"/>
                </a:solidFill>
              </a:rPr>
              <a:t>the</a:t>
            </a:r>
            <a:r>
              <a:rPr lang="tr-TR" sz="2000" dirty="0">
                <a:solidFill>
                  <a:srgbClr val="FFFFFF"/>
                </a:solidFill>
              </a:rPr>
              <a:t> </a:t>
            </a:r>
            <a:r>
              <a:rPr lang="tr-TR" sz="2000" dirty="0" err="1">
                <a:solidFill>
                  <a:srgbClr val="FFFFFF"/>
                </a:solidFill>
              </a:rPr>
              <a:t>knowledge</a:t>
            </a:r>
            <a:r>
              <a:rPr lang="tr-TR" sz="2000" dirty="0">
                <a:solidFill>
                  <a:srgbClr val="FFFFFF"/>
                </a:solidFill>
              </a:rPr>
              <a:t> </a:t>
            </a:r>
            <a:r>
              <a:rPr lang="tr-TR" sz="2000" dirty="0" err="1">
                <a:solidFill>
                  <a:srgbClr val="FFFFFF"/>
                </a:solidFill>
              </a:rPr>
              <a:t>and</a:t>
            </a:r>
            <a:r>
              <a:rPr lang="tr-TR" sz="2000" dirty="0">
                <a:solidFill>
                  <a:srgbClr val="FFFFFF"/>
                </a:solidFill>
              </a:rPr>
              <a:t> </a:t>
            </a:r>
            <a:r>
              <a:rPr lang="tr-TR" sz="2000" dirty="0" err="1">
                <a:solidFill>
                  <a:srgbClr val="FFFFFF"/>
                </a:solidFill>
              </a:rPr>
              <a:t>skill</a:t>
            </a:r>
            <a:r>
              <a:rPr lang="tr-TR" sz="2000" dirty="0">
                <a:solidFill>
                  <a:srgbClr val="FFFFFF"/>
                </a:solidFill>
              </a:rPr>
              <a:t> of minimal </a:t>
            </a:r>
            <a:r>
              <a:rPr lang="tr-TR" sz="2000" dirty="0" err="1">
                <a:solidFill>
                  <a:srgbClr val="FFFFFF"/>
                </a:solidFill>
              </a:rPr>
              <a:t>acces</a:t>
            </a:r>
            <a:r>
              <a:rPr lang="tr-TR" sz="2000" dirty="0">
                <a:solidFill>
                  <a:srgbClr val="FFFFFF"/>
                </a:solidFill>
              </a:rPr>
              <a:t> </a:t>
            </a:r>
            <a:r>
              <a:rPr lang="tr-TR" sz="2000" dirty="0" err="1">
                <a:solidFill>
                  <a:srgbClr val="FFFFFF"/>
                </a:solidFill>
              </a:rPr>
              <a:t>surgery</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maintain</a:t>
            </a:r>
            <a:r>
              <a:rPr lang="tr-TR" sz="2000" dirty="0">
                <a:solidFill>
                  <a:srgbClr val="FFFFFF"/>
                </a:solidFill>
              </a:rPr>
              <a:t> </a:t>
            </a:r>
            <a:r>
              <a:rPr lang="tr-TR" sz="2000" dirty="0" err="1">
                <a:solidFill>
                  <a:srgbClr val="FFFFFF"/>
                </a:solidFill>
              </a:rPr>
              <a:t>knowledge</a:t>
            </a:r>
            <a:r>
              <a:rPr lang="tr-TR" sz="2000" dirty="0">
                <a:solidFill>
                  <a:srgbClr val="FFFFFF"/>
                </a:solidFill>
              </a:rPr>
              <a:t> of </a:t>
            </a:r>
            <a:r>
              <a:rPr lang="tr-TR" sz="2000" dirty="0" err="1">
                <a:solidFill>
                  <a:srgbClr val="FFFFFF"/>
                </a:solidFill>
              </a:rPr>
              <a:t>minimising</a:t>
            </a:r>
            <a:r>
              <a:rPr lang="tr-TR" sz="2000" dirty="0">
                <a:solidFill>
                  <a:srgbClr val="FFFFFF"/>
                </a:solidFill>
              </a:rPr>
              <a:t> </a:t>
            </a:r>
            <a:r>
              <a:rPr lang="tr-TR" sz="2000" dirty="0" err="1">
                <a:solidFill>
                  <a:srgbClr val="FFFFFF"/>
                </a:solidFill>
              </a:rPr>
              <a:t>laparoscopic</a:t>
            </a:r>
            <a:r>
              <a:rPr lang="tr-TR" sz="2000" dirty="0">
                <a:solidFill>
                  <a:srgbClr val="FFFFFF"/>
                </a:solidFill>
              </a:rPr>
              <a:t> </a:t>
            </a:r>
            <a:r>
              <a:rPr lang="tr-TR" sz="2000" dirty="0" err="1">
                <a:solidFill>
                  <a:srgbClr val="FFFFFF"/>
                </a:solidFill>
              </a:rPr>
              <a:t>complications</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maintain</a:t>
            </a:r>
            <a:r>
              <a:rPr lang="tr-TR" sz="2000" dirty="0">
                <a:solidFill>
                  <a:srgbClr val="FFFFFF"/>
                </a:solidFill>
              </a:rPr>
              <a:t> </a:t>
            </a:r>
            <a:r>
              <a:rPr lang="tr-TR" sz="2000" dirty="0" err="1">
                <a:solidFill>
                  <a:srgbClr val="FFFFFF"/>
                </a:solidFill>
              </a:rPr>
              <a:t>knowledge</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postoperative</a:t>
            </a:r>
            <a:r>
              <a:rPr lang="tr-TR" sz="2000" dirty="0">
                <a:solidFill>
                  <a:srgbClr val="FFFFFF"/>
                </a:solidFill>
              </a:rPr>
              <a:t> </a:t>
            </a:r>
            <a:r>
              <a:rPr lang="tr-TR" sz="2000" dirty="0" err="1">
                <a:solidFill>
                  <a:srgbClr val="FFFFFF"/>
                </a:solidFill>
              </a:rPr>
              <a:t>care</a:t>
            </a:r>
            <a:endParaRPr lang="tr-TR" sz="2000" dirty="0">
              <a:solidFill>
                <a:srgbClr val="FFFFFF"/>
              </a:solidFill>
            </a:endParaRPr>
          </a:p>
          <a:p>
            <a:pPr lvl="0"/>
            <a:r>
              <a:rPr lang="tr-TR" sz="2000" dirty="0" err="1">
                <a:solidFill>
                  <a:srgbClr val="FFFFFF"/>
                </a:solidFill>
              </a:rPr>
              <a:t>To</a:t>
            </a:r>
            <a:r>
              <a:rPr lang="tr-TR" sz="2000" dirty="0">
                <a:solidFill>
                  <a:srgbClr val="FFFFFF"/>
                </a:solidFill>
              </a:rPr>
              <a:t> </a:t>
            </a:r>
            <a:r>
              <a:rPr lang="tr-TR" sz="2000" dirty="0" err="1">
                <a:solidFill>
                  <a:srgbClr val="FFFFFF"/>
                </a:solidFill>
              </a:rPr>
              <a:t>maintain</a:t>
            </a:r>
            <a:r>
              <a:rPr lang="tr-TR" sz="2000" dirty="0">
                <a:solidFill>
                  <a:srgbClr val="FFFFFF"/>
                </a:solidFill>
              </a:rPr>
              <a:t> </a:t>
            </a:r>
            <a:r>
              <a:rPr lang="tr-TR" sz="2000" dirty="0" err="1">
                <a:solidFill>
                  <a:srgbClr val="FFFFFF"/>
                </a:solidFill>
              </a:rPr>
              <a:t>knowledge</a:t>
            </a:r>
            <a:r>
              <a:rPr lang="tr-TR" sz="2000" dirty="0">
                <a:solidFill>
                  <a:srgbClr val="FFFFFF"/>
                </a:solidFill>
              </a:rPr>
              <a:t> of </a:t>
            </a:r>
            <a:r>
              <a:rPr lang="tr-TR" sz="2000" dirty="0" err="1">
                <a:solidFill>
                  <a:srgbClr val="FFFFFF"/>
                </a:solidFill>
              </a:rPr>
              <a:t>laparoscopic</a:t>
            </a:r>
            <a:r>
              <a:rPr lang="tr-TR" sz="2000" dirty="0">
                <a:solidFill>
                  <a:srgbClr val="FFFFFF"/>
                </a:solidFill>
              </a:rPr>
              <a:t> </a:t>
            </a:r>
            <a:r>
              <a:rPr lang="tr-TR" sz="2000" dirty="0" err="1">
                <a:solidFill>
                  <a:srgbClr val="FFFFFF"/>
                </a:solidFill>
              </a:rPr>
              <a:t>pre-operative</a:t>
            </a:r>
            <a:r>
              <a:rPr lang="tr-TR" sz="2000" dirty="0">
                <a:solidFill>
                  <a:srgbClr val="FFFFFF"/>
                </a:solidFill>
              </a:rPr>
              <a:t> </a:t>
            </a:r>
            <a:r>
              <a:rPr lang="tr-TR" sz="2000" dirty="0" err="1">
                <a:solidFill>
                  <a:srgbClr val="FFFFFF"/>
                </a:solidFill>
              </a:rPr>
              <a:t>preparation</a:t>
            </a:r>
            <a:endParaRPr lang="tr-TR" sz="2000" dirty="0">
              <a:solidFill>
                <a:srgbClr val="FFFFFF"/>
              </a:solidFill>
            </a:endParaRPr>
          </a:p>
        </p:txBody>
      </p:sp>
    </p:spTree>
    <p:extLst>
      <p:ext uri="{BB962C8B-B14F-4D97-AF65-F5344CB8AC3E}">
        <p14:creationId xmlns:p14="http://schemas.microsoft.com/office/powerpoint/2010/main" val="201257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FFFF00"/>
                </a:solidFill>
              </a:rPr>
              <a:t>COURSE OBJECTIVES </a:t>
            </a:r>
            <a:br>
              <a:rPr lang="tr-TR" b="1" dirty="0"/>
            </a:br>
            <a:endParaRPr lang="tr-TR" dirty="0"/>
          </a:p>
        </p:txBody>
      </p:sp>
      <p:pic>
        <p:nvPicPr>
          <p:cNvPr id="4" name="Grafik 2" descr="P902052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5394" y="2000240"/>
            <a:ext cx="4284598" cy="3214710"/>
          </a:xfrm>
          <a:prstGeom prst="rect">
            <a:avLst/>
          </a:prstGeom>
          <a:noFill/>
          <a:ln w="9525">
            <a:noFill/>
            <a:miter lim="800000"/>
            <a:headEnd/>
            <a:tailEnd/>
          </a:ln>
        </p:spPr>
      </p:pic>
      <p:sp>
        <p:nvSpPr>
          <p:cNvPr id="5" name="4 Metin kutusu"/>
          <p:cNvSpPr txBox="1"/>
          <p:nvPr/>
        </p:nvSpPr>
        <p:spPr>
          <a:xfrm>
            <a:off x="5369377" y="3051358"/>
            <a:ext cx="2687192" cy="646331"/>
          </a:xfrm>
          <a:prstGeom prst="rect">
            <a:avLst/>
          </a:prstGeom>
          <a:noFill/>
        </p:spPr>
        <p:txBody>
          <a:bodyPr wrap="none" rtlCol="0">
            <a:spAutoFit/>
          </a:bodyPr>
          <a:lstStyle/>
          <a:p>
            <a:r>
              <a:rPr lang="tr-TR" dirty="0">
                <a:solidFill>
                  <a:srgbClr val="FFFFFF"/>
                </a:solidFill>
              </a:rPr>
              <a:t>TO PROVIDE SAFE </a:t>
            </a:r>
          </a:p>
          <a:p>
            <a:r>
              <a:rPr lang="tr-TR" dirty="0">
                <a:solidFill>
                  <a:srgbClr val="FFFFFF"/>
                </a:solidFill>
              </a:rPr>
              <a:t>PATIENTPOSITIONING …. </a:t>
            </a:r>
          </a:p>
        </p:txBody>
      </p:sp>
    </p:spTree>
    <p:extLst>
      <p:ext uri="{BB962C8B-B14F-4D97-AF65-F5344CB8AC3E}">
        <p14:creationId xmlns:p14="http://schemas.microsoft.com/office/powerpoint/2010/main" val="4223099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solidFill>
                  <a:srgbClr val="FFFF00"/>
                </a:solidFill>
              </a:rPr>
              <a:t>Educational</a:t>
            </a:r>
            <a:r>
              <a:rPr lang="tr-TR" b="1" dirty="0">
                <a:solidFill>
                  <a:srgbClr val="FFFF00"/>
                </a:solidFill>
              </a:rPr>
              <a:t> </a:t>
            </a:r>
            <a:r>
              <a:rPr lang="tr-TR" b="1" dirty="0" err="1">
                <a:solidFill>
                  <a:srgbClr val="FFFF00"/>
                </a:solidFill>
              </a:rPr>
              <a:t>methods</a:t>
            </a:r>
            <a:br>
              <a:rPr lang="tr-TR" b="1" dirty="0">
                <a:solidFill>
                  <a:srgbClr val="FFFF00"/>
                </a:solidFill>
              </a:rPr>
            </a:br>
            <a:endParaRPr lang="tr-TR" dirty="0">
              <a:solidFill>
                <a:srgbClr val="FFFF00"/>
              </a:solidFill>
            </a:endParaRPr>
          </a:p>
        </p:txBody>
      </p:sp>
      <p:sp>
        <p:nvSpPr>
          <p:cNvPr id="3" name="2 İçerik Yer Tutucusu"/>
          <p:cNvSpPr>
            <a:spLocks noGrp="1"/>
          </p:cNvSpPr>
          <p:nvPr>
            <p:ph idx="1"/>
          </p:nvPr>
        </p:nvSpPr>
        <p:spPr/>
        <p:txBody>
          <a:bodyPr/>
          <a:lstStyle/>
          <a:p>
            <a:r>
              <a:rPr lang="en-US" dirty="0">
                <a:solidFill>
                  <a:srgbClr val="FFFFFF"/>
                </a:solidFill>
              </a:rPr>
              <a:t>Interactive theoretical </a:t>
            </a:r>
            <a:r>
              <a:rPr lang="tr-TR" dirty="0" err="1">
                <a:solidFill>
                  <a:srgbClr val="FFFFFF"/>
                </a:solidFill>
              </a:rPr>
              <a:t>lessons</a:t>
            </a:r>
            <a:r>
              <a:rPr lang="tr-TR" dirty="0">
                <a:solidFill>
                  <a:srgbClr val="FFFFFF"/>
                </a:solidFill>
              </a:rPr>
              <a:t> </a:t>
            </a:r>
          </a:p>
          <a:p>
            <a:endParaRPr lang="tr-TR" dirty="0">
              <a:solidFill>
                <a:srgbClr val="FFFFFF"/>
              </a:solidFill>
            </a:endParaRPr>
          </a:p>
          <a:p>
            <a:r>
              <a:rPr lang="en-US" dirty="0">
                <a:solidFill>
                  <a:srgbClr val="FFFFFF"/>
                </a:solidFill>
              </a:rPr>
              <a:t>Video sessions between faculty and course participants</a:t>
            </a:r>
            <a:endParaRPr lang="tr-TR" dirty="0">
              <a:solidFill>
                <a:srgbClr val="FFFFFF"/>
              </a:solidFill>
            </a:endParaRPr>
          </a:p>
          <a:p>
            <a:endParaRPr lang="tr-TR" dirty="0">
              <a:solidFill>
                <a:srgbClr val="FFFFFF"/>
              </a:solidFill>
            </a:endParaRPr>
          </a:p>
          <a:p>
            <a:r>
              <a:rPr lang="tr-TR" dirty="0" err="1">
                <a:solidFill>
                  <a:srgbClr val="FFFFFF"/>
                </a:solidFill>
              </a:rPr>
              <a:t>Participating</a:t>
            </a:r>
            <a:r>
              <a:rPr lang="tr-TR" dirty="0">
                <a:solidFill>
                  <a:srgbClr val="FFFFFF"/>
                </a:solidFill>
              </a:rPr>
              <a:t> </a:t>
            </a:r>
            <a:r>
              <a:rPr lang="tr-TR" dirty="0" err="1">
                <a:solidFill>
                  <a:srgbClr val="FFFFFF"/>
                </a:solidFill>
              </a:rPr>
              <a:t>the</a:t>
            </a:r>
            <a:r>
              <a:rPr lang="tr-TR" dirty="0">
                <a:solidFill>
                  <a:srgbClr val="FFFFFF"/>
                </a:solidFill>
              </a:rPr>
              <a:t> </a:t>
            </a:r>
            <a:r>
              <a:rPr lang="tr-TR" dirty="0" err="1">
                <a:solidFill>
                  <a:srgbClr val="FFFFFF"/>
                </a:solidFill>
              </a:rPr>
              <a:t>procedures</a:t>
            </a:r>
            <a:r>
              <a:rPr lang="tr-TR" dirty="0">
                <a:solidFill>
                  <a:srgbClr val="FFFFFF"/>
                </a:solidFill>
              </a:rPr>
              <a:t>  in </a:t>
            </a:r>
            <a:r>
              <a:rPr lang="tr-TR" dirty="0" err="1">
                <a:solidFill>
                  <a:srgbClr val="FFFFFF"/>
                </a:solidFill>
              </a:rPr>
              <a:t>wet</a:t>
            </a:r>
            <a:r>
              <a:rPr lang="tr-TR" dirty="0">
                <a:solidFill>
                  <a:srgbClr val="FFFFFF"/>
                </a:solidFill>
              </a:rPr>
              <a:t> </a:t>
            </a:r>
            <a:r>
              <a:rPr lang="tr-TR" dirty="0" err="1">
                <a:solidFill>
                  <a:srgbClr val="FFFFFF"/>
                </a:solidFill>
              </a:rPr>
              <a:t>lab</a:t>
            </a:r>
            <a:r>
              <a:rPr lang="tr-TR" dirty="0">
                <a:solidFill>
                  <a:srgbClr val="FFFFFF"/>
                </a:solidFill>
              </a:rPr>
              <a:t> </a:t>
            </a:r>
            <a:r>
              <a:rPr lang="tr-TR" dirty="0" err="1">
                <a:solidFill>
                  <a:srgbClr val="FFFFFF"/>
                </a:solidFill>
              </a:rPr>
              <a:t>and</a:t>
            </a:r>
            <a:r>
              <a:rPr lang="tr-TR" dirty="0">
                <a:solidFill>
                  <a:srgbClr val="FFFFFF"/>
                </a:solidFill>
              </a:rPr>
              <a:t> </a:t>
            </a:r>
            <a:r>
              <a:rPr lang="tr-TR" dirty="0" err="1">
                <a:solidFill>
                  <a:srgbClr val="FFFFFF"/>
                </a:solidFill>
              </a:rPr>
              <a:t>operating</a:t>
            </a:r>
            <a:r>
              <a:rPr lang="tr-TR" dirty="0">
                <a:solidFill>
                  <a:srgbClr val="FFFFFF"/>
                </a:solidFill>
              </a:rPr>
              <a:t> </a:t>
            </a:r>
            <a:r>
              <a:rPr lang="tr-TR" dirty="0" err="1">
                <a:solidFill>
                  <a:srgbClr val="FFFFFF"/>
                </a:solidFill>
              </a:rPr>
              <a:t>theatrE</a:t>
            </a:r>
            <a:endParaRPr lang="tr-TR" dirty="0">
              <a:solidFill>
                <a:srgbClr val="FFFFFF"/>
              </a:solidFill>
            </a:endParaRPr>
          </a:p>
        </p:txBody>
      </p:sp>
    </p:spTree>
    <p:extLst>
      <p:ext uri="{BB962C8B-B14F-4D97-AF65-F5344CB8AC3E}">
        <p14:creationId xmlns:p14="http://schemas.microsoft.com/office/powerpoint/2010/main" val="23333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88640"/>
            <a:ext cx="7772400" cy="1143000"/>
          </a:xfrm>
        </p:spPr>
        <p:txBody>
          <a:bodyPr/>
          <a:lstStyle/>
          <a:p>
            <a:r>
              <a:rPr lang="tr-TR" b="1" dirty="0" err="1">
                <a:solidFill>
                  <a:srgbClr val="FFFF00"/>
                </a:solidFill>
              </a:rPr>
              <a:t>Educational</a:t>
            </a:r>
            <a:r>
              <a:rPr lang="tr-TR" b="1" dirty="0">
                <a:solidFill>
                  <a:srgbClr val="FFFF00"/>
                </a:solidFill>
              </a:rPr>
              <a:t> </a:t>
            </a:r>
            <a:r>
              <a:rPr lang="tr-TR" b="1" dirty="0" err="1">
                <a:solidFill>
                  <a:srgbClr val="FFFF00"/>
                </a:solidFill>
              </a:rPr>
              <a:t>methods</a:t>
            </a:r>
            <a:br>
              <a:rPr lang="tr-TR" b="1" dirty="0">
                <a:solidFill>
                  <a:srgbClr val="FFFF00"/>
                </a:solidFill>
              </a:rPr>
            </a:br>
            <a:endParaRPr lang="tr-TR" dirty="0"/>
          </a:p>
        </p:txBody>
      </p:sp>
      <p:sp>
        <p:nvSpPr>
          <p:cNvPr id="3" name="2 İçerik Yer Tutucusu"/>
          <p:cNvSpPr>
            <a:spLocks noGrp="1"/>
          </p:cNvSpPr>
          <p:nvPr>
            <p:ph idx="1"/>
          </p:nvPr>
        </p:nvSpPr>
        <p:spPr>
          <a:xfrm>
            <a:off x="323528" y="836711"/>
            <a:ext cx="8496944" cy="5218265"/>
          </a:xfrm>
        </p:spPr>
        <p:txBody>
          <a:bodyPr>
            <a:normAutofit fontScale="92500" lnSpcReduction="20000"/>
          </a:bodyPr>
          <a:lstStyle/>
          <a:p>
            <a:r>
              <a:rPr lang="tr-TR" b="1" dirty="0" err="1">
                <a:solidFill>
                  <a:srgbClr val="FFFF00"/>
                </a:solidFill>
              </a:rPr>
              <a:t>Theory</a:t>
            </a:r>
            <a:r>
              <a:rPr lang="tr-TR" b="1" dirty="0">
                <a:solidFill>
                  <a:srgbClr val="FFFF00"/>
                </a:solidFill>
              </a:rPr>
              <a:t> </a:t>
            </a:r>
            <a:r>
              <a:rPr lang="tr-TR" b="1" dirty="0" err="1">
                <a:solidFill>
                  <a:srgbClr val="FFFF00"/>
                </a:solidFill>
              </a:rPr>
              <a:t>section</a:t>
            </a:r>
            <a:r>
              <a:rPr lang="tr-TR" b="1" dirty="0">
                <a:solidFill>
                  <a:srgbClr val="FFFF00"/>
                </a:solidFill>
              </a:rPr>
              <a:t>:</a:t>
            </a:r>
          </a:p>
          <a:p>
            <a:pPr marL="0" lvl="0" indent="0">
              <a:buNone/>
            </a:pPr>
            <a:r>
              <a:rPr lang="tr-TR" sz="2200" dirty="0">
                <a:solidFill>
                  <a:schemeClr val="bg1"/>
                </a:solidFill>
              </a:rPr>
              <a:t>	</a:t>
            </a:r>
            <a:r>
              <a:rPr lang="tr-TR" sz="2200" b="1" dirty="0" err="1">
                <a:solidFill>
                  <a:srgbClr val="FFFF00"/>
                </a:solidFill>
              </a:rPr>
              <a:t>Presentations</a:t>
            </a:r>
            <a:r>
              <a:rPr lang="tr-TR" sz="2200" b="1" dirty="0">
                <a:solidFill>
                  <a:srgbClr val="FFFF00"/>
                </a:solidFill>
              </a:rPr>
              <a:t> </a:t>
            </a:r>
            <a:r>
              <a:rPr lang="tr-TR" sz="2200" b="1" dirty="0" err="1">
                <a:solidFill>
                  <a:srgbClr val="FFFF00"/>
                </a:solidFill>
              </a:rPr>
              <a:t>and</a:t>
            </a:r>
            <a:r>
              <a:rPr lang="tr-TR" sz="2200" b="1" dirty="0">
                <a:solidFill>
                  <a:srgbClr val="FFFF00"/>
                </a:solidFill>
              </a:rPr>
              <a:t> video </a:t>
            </a:r>
            <a:r>
              <a:rPr lang="tr-TR" sz="2200" b="1" dirty="0" err="1">
                <a:solidFill>
                  <a:srgbClr val="FFFF00"/>
                </a:solidFill>
              </a:rPr>
              <a:t>projections</a:t>
            </a:r>
            <a:r>
              <a:rPr lang="tr-TR" sz="2200" b="1" dirty="0">
                <a:solidFill>
                  <a:srgbClr val="FFFF00"/>
                </a:solidFill>
              </a:rPr>
              <a:t>:</a:t>
            </a:r>
          </a:p>
          <a:p>
            <a:pPr lvl="1"/>
            <a:r>
              <a:rPr lang="tr-TR" sz="2600" dirty="0" err="1">
                <a:solidFill>
                  <a:srgbClr val="FFFFFF"/>
                </a:solidFill>
              </a:rPr>
              <a:t>Introduction</a:t>
            </a:r>
            <a:r>
              <a:rPr lang="tr-TR" sz="2600" dirty="0">
                <a:solidFill>
                  <a:srgbClr val="FFFFFF"/>
                </a:solidFill>
              </a:rPr>
              <a:t> </a:t>
            </a:r>
            <a:r>
              <a:rPr lang="tr-TR" sz="2600" dirty="0" err="1">
                <a:solidFill>
                  <a:srgbClr val="FFFFFF"/>
                </a:solidFill>
              </a:rPr>
              <a:t>to</a:t>
            </a:r>
            <a:r>
              <a:rPr lang="tr-TR" sz="2600" dirty="0">
                <a:solidFill>
                  <a:srgbClr val="FFFFFF"/>
                </a:solidFill>
              </a:rPr>
              <a:t> </a:t>
            </a:r>
            <a:r>
              <a:rPr lang="tr-TR" sz="2600" dirty="0" err="1">
                <a:solidFill>
                  <a:srgbClr val="FFFFFF"/>
                </a:solidFill>
              </a:rPr>
              <a:t>laparoscopic</a:t>
            </a:r>
            <a:r>
              <a:rPr lang="tr-TR" sz="2600" dirty="0">
                <a:solidFill>
                  <a:srgbClr val="FFFFFF"/>
                </a:solidFill>
              </a:rPr>
              <a:t> </a:t>
            </a:r>
            <a:r>
              <a:rPr lang="tr-TR" sz="2600" dirty="0" err="1">
                <a:solidFill>
                  <a:srgbClr val="FFFFFF"/>
                </a:solidFill>
              </a:rPr>
              <a:t>surgery</a:t>
            </a:r>
            <a:r>
              <a:rPr lang="tr-TR" sz="2600" dirty="0">
                <a:solidFill>
                  <a:srgbClr val="FFFFFF"/>
                </a:solidFill>
              </a:rPr>
              <a:t>: </a:t>
            </a:r>
            <a:r>
              <a:rPr lang="tr-TR" sz="2600" dirty="0" err="1">
                <a:solidFill>
                  <a:srgbClr val="FFFFFF"/>
                </a:solidFill>
              </a:rPr>
              <a:t>history</a:t>
            </a:r>
            <a:r>
              <a:rPr lang="tr-TR" sz="2600" dirty="0">
                <a:solidFill>
                  <a:srgbClr val="FFFFFF"/>
                </a:solidFill>
              </a:rPr>
              <a:t> of </a:t>
            </a:r>
            <a:r>
              <a:rPr lang="tr-TR" sz="2600" dirty="0" err="1">
                <a:solidFill>
                  <a:srgbClr val="FFFFFF"/>
                </a:solidFill>
              </a:rPr>
              <a:t>laparoscopy</a:t>
            </a:r>
            <a:endParaRPr lang="tr-TR" sz="2600" dirty="0">
              <a:solidFill>
                <a:srgbClr val="FFFFFF"/>
              </a:solidFill>
            </a:endParaRPr>
          </a:p>
          <a:p>
            <a:pPr lvl="1"/>
            <a:r>
              <a:rPr lang="tr-TR" sz="2600" dirty="0">
                <a:solidFill>
                  <a:srgbClr val="FFFFFF"/>
                </a:solidFill>
              </a:rPr>
              <a:t>Basic </a:t>
            </a:r>
            <a:r>
              <a:rPr lang="tr-TR" sz="2600" dirty="0" err="1">
                <a:solidFill>
                  <a:srgbClr val="FFFFFF"/>
                </a:solidFill>
              </a:rPr>
              <a:t>principles</a:t>
            </a:r>
            <a:r>
              <a:rPr lang="tr-TR" sz="2600" dirty="0">
                <a:solidFill>
                  <a:srgbClr val="FFFFFF"/>
                </a:solidFill>
              </a:rPr>
              <a:t>, </a:t>
            </a:r>
            <a:r>
              <a:rPr lang="tr-TR" sz="2600" dirty="0" err="1">
                <a:solidFill>
                  <a:srgbClr val="FFFFFF"/>
                </a:solidFill>
              </a:rPr>
              <a:t>cleaning</a:t>
            </a:r>
            <a:r>
              <a:rPr lang="tr-TR" sz="2600" dirty="0">
                <a:solidFill>
                  <a:srgbClr val="FFFFFF"/>
                </a:solidFill>
              </a:rPr>
              <a:t>, </a:t>
            </a:r>
            <a:r>
              <a:rPr lang="tr-TR" sz="2600" dirty="0" err="1">
                <a:solidFill>
                  <a:srgbClr val="FFFFFF"/>
                </a:solidFill>
              </a:rPr>
              <a:t>sterilization</a:t>
            </a:r>
            <a:r>
              <a:rPr lang="tr-TR" sz="2600" dirty="0">
                <a:solidFill>
                  <a:srgbClr val="FFFFFF"/>
                </a:solidFill>
              </a:rPr>
              <a:t> </a:t>
            </a:r>
            <a:r>
              <a:rPr lang="tr-TR" sz="2600" dirty="0" err="1">
                <a:solidFill>
                  <a:srgbClr val="FFFFFF"/>
                </a:solidFill>
              </a:rPr>
              <a:t>protocols</a:t>
            </a:r>
            <a:endParaRPr lang="tr-TR" sz="2600" dirty="0">
              <a:solidFill>
                <a:srgbClr val="FFFFFF"/>
              </a:solidFill>
            </a:endParaRPr>
          </a:p>
          <a:p>
            <a:pPr lvl="1"/>
            <a:r>
              <a:rPr lang="tr-TR" sz="2600" dirty="0" err="1">
                <a:solidFill>
                  <a:srgbClr val="FFFFFF"/>
                </a:solidFill>
              </a:rPr>
              <a:t>The</a:t>
            </a:r>
            <a:r>
              <a:rPr lang="tr-TR" sz="2600" dirty="0">
                <a:solidFill>
                  <a:srgbClr val="FFFFFF"/>
                </a:solidFill>
              </a:rPr>
              <a:t> </a:t>
            </a:r>
            <a:r>
              <a:rPr lang="tr-TR" sz="2600" dirty="0" err="1">
                <a:solidFill>
                  <a:srgbClr val="FFFFFF"/>
                </a:solidFill>
              </a:rPr>
              <a:t>operating</a:t>
            </a:r>
            <a:r>
              <a:rPr lang="tr-TR" sz="2600" dirty="0">
                <a:solidFill>
                  <a:srgbClr val="FFFFFF"/>
                </a:solidFill>
              </a:rPr>
              <a:t> </a:t>
            </a:r>
            <a:r>
              <a:rPr lang="tr-TR" sz="2600" dirty="0" err="1">
                <a:solidFill>
                  <a:srgbClr val="FFFFFF"/>
                </a:solidFill>
              </a:rPr>
              <a:t>theatre</a:t>
            </a:r>
            <a:r>
              <a:rPr lang="tr-TR" sz="2600" dirty="0">
                <a:solidFill>
                  <a:srgbClr val="FFFFFF"/>
                </a:solidFill>
              </a:rPr>
              <a:t>, </a:t>
            </a:r>
            <a:r>
              <a:rPr lang="tr-TR" sz="2600" dirty="0" err="1">
                <a:solidFill>
                  <a:srgbClr val="FFFFFF"/>
                </a:solidFill>
              </a:rPr>
              <a:t>preparing</a:t>
            </a:r>
            <a:r>
              <a:rPr lang="tr-TR" sz="2600" dirty="0">
                <a:solidFill>
                  <a:srgbClr val="FFFFFF"/>
                </a:solidFill>
              </a:rPr>
              <a:t> </a:t>
            </a:r>
            <a:r>
              <a:rPr lang="tr-TR" sz="2600" dirty="0" err="1">
                <a:solidFill>
                  <a:srgbClr val="FFFFFF"/>
                </a:solidFill>
              </a:rPr>
              <a:t>patients</a:t>
            </a:r>
            <a:endParaRPr lang="tr-TR" sz="2600" dirty="0">
              <a:solidFill>
                <a:srgbClr val="FFFFFF"/>
              </a:solidFill>
            </a:endParaRPr>
          </a:p>
          <a:p>
            <a:pPr lvl="1"/>
            <a:r>
              <a:rPr lang="tr-TR" sz="2600" dirty="0" err="1">
                <a:solidFill>
                  <a:srgbClr val="FFFFFF"/>
                </a:solidFill>
              </a:rPr>
              <a:t>Surgical</a:t>
            </a:r>
            <a:r>
              <a:rPr lang="tr-TR" sz="2600" dirty="0">
                <a:solidFill>
                  <a:srgbClr val="FFFFFF"/>
                </a:solidFill>
              </a:rPr>
              <a:t> </a:t>
            </a:r>
            <a:r>
              <a:rPr lang="tr-TR" sz="2600" dirty="0" err="1">
                <a:solidFill>
                  <a:srgbClr val="FFFFFF"/>
                </a:solidFill>
              </a:rPr>
              <a:t>equipments</a:t>
            </a:r>
            <a:r>
              <a:rPr lang="tr-TR" sz="2600" dirty="0">
                <a:solidFill>
                  <a:srgbClr val="FFFFFF"/>
                </a:solidFill>
              </a:rPr>
              <a:t>: </a:t>
            </a:r>
            <a:r>
              <a:rPr lang="tr-TR" sz="2600" dirty="0" err="1">
                <a:solidFill>
                  <a:srgbClr val="FFFFFF"/>
                </a:solidFill>
              </a:rPr>
              <a:t>description</a:t>
            </a:r>
            <a:r>
              <a:rPr lang="tr-TR" sz="2600" dirty="0">
                <a:solidFill>
                  <a:srgbClr val="FFFFFF"/>
                </a:solidFill>
              </a:rPr>
              <a:t>, </a:t>
            </a:r>
            <a:r>
              <a:rPr lang="tr-TR" sz="2600" dirty="0" err="1">
                <a:solidFill>
                  <a:srgbClr val="FFFFFF"/>
                </a:solidFill>
              </a:rPr>
              <a:t>cleaning</a:t>
            </a:r>
            <a:r>
              <a:rPr lang="tr-TR" sz="2600" dirty="0">
                <a:solidFill>
                  <a:srgbClr val="FFFFFF"/>
                </a:solidFill>
              </a:rPr>
              <a:t> </a:t>
            </a:r>
            <a:r>
              <a:rPr lang="tr-TR" sz="2600" dirty="0" err="1">
                <a:solidFill>
                  <a:srgbClr val="FFFFFF"/>
                </a:solidFill>
              </a:rPr>
              <a:t>and</a:t>
            </a:r>
            <a:r>
              <a:rPr lang="tr-TR" sz="2600" dirty="0">
                <a:solidFill>
                  <a:srgbClr val="FFFFFF"/>
                </a:solidFill>
              </a:rPr>
              <a:t> </a:t>
            </a:r>
            <a:r>
              <a:rPr lang="tr-TR" sz="2600" dirty="0" err="1">
                <a:solidFill>
                  <a:srgbClr val="FFFFFF"/>
                </a:solidFill>
              </a:rPr>
              <a:t>ways</a:t>
            </a:r>
            <a:r>
              <a:rPr lang="tr-TR" sz="2600" dirty="0">
                <a:solidFill>
                  <a:srgbClr val="FFFFFF"/>
                </a:solidFill>
              </a:rPr>
              <a:t> of </a:t>
            </a:r>
            <a:r>
              <a:rPr lang="tr-TR" sz="2600" dirty="0" err="1">
                <a:solidFill>
                  <a:srgbClr val="FFFFFF"/>
                </a:solidFill>
              </a:rPr>
              <a:t>use</a:t>
            </a:r>
            <a:r>
              <a:rPr lang="tr-TR" sz="2600" dirty="0">
                <a:solidFill>
                  <a:srgbClr val="FFFFFF"/>
                </a:solidFill>
              </a:rPr>
              <a:t>: </a:t>
            </a:r>
            <a:r>
              <a:rPr lang="tr-TR" sz="2600" i="1" dirty="0" err="1">
                <a:solidFill>
                  <a:srgbClr val="FFFFFF"/>
                </a:solidFill>
              </a:rPr>
              <a:t>insufflator</a:t>
            </a:r>
            <a:r>
              <a:rPr lang="tr-TR" sz="2600" i="1" dirty="0">
                <a:solidFill>
                  <a:srgbClr val="FFFFFF"/>
                </a:solidFill>
              </a:rPr>
              <a:t>, </a:t>
            </a:r>
            <a:r>
              <a:rPr lang="tr-TR" sz="2600" i="1" dirty="0" err="1">
                <a:solidFill>
                  <a:srgbClr val="FFFFFF"/>
                </a:solidFill>
              </a:rPr>
              <a:t>cold</a:t>
            </a:r>
            <a:r>
              <a:rPr lang="tr-TR" sz="2600" i="1" dirty="0">
                <a:solidFill>
                  <a:srgbClr val="FFFFFF"/>
                </a:solidFill>
              </a:rPr>
              <a:t> </a:t>
            </a:r>
            <a:r>
              <a:rPr lang="tr-TR" sz="2600" i="1" dirty="0" err="1">
                <a:solidFill>
                  <a:srgbClr val="FFFFFF"/>
                </a:solidFill>
              </a:rPr>
              <a:t>light</a:t>
            </a:r>
            <a:r>
              <a:rPr lang="tr-TR" sz="2600" i="1" dirty="0">
                <a:solidFill>
                  <a:srgbClr val="FFFFFF"/>
                </a:solidFill>
              </a:rPr>
              <a:t> </a:t>
            </a:r>
            <a:r>
              <a:rPr lang="tr-TR" sz="2600" i="1" dirty="0" err="1">
                <a:solidFill>
                  <a:srgbClr val="FFFFFF"/>
                </a:solidFill>
              </a:rPr>
              <a:t>source</a:t>
            </a:r>
            <a:r>
              <a:rPr lang="tr-TR" sz="2600" i="1" dirty="0">
                <a:solidFill>
                  <a:srgbClr val="FFFFFF"/>
                </a:solidFill>
              </a:rPr>
              <a:t>, </a:t>
            </a:r>
            <a:r>
              <a:rPr lang="tr-TR" sz="2600" i="1" dirty="0" err="1">
                <a:solidFill>
                  <a:srgbClr val="FFFFFF"/>
                </a:solidFill>
              </a:rPr>
              <a:t>camera</a:t>
            </a:r>
            <a:r>
              <a:rPr lang="tr-TR" sz="2600" i="1" dirty="0">
                <a:solidFill>
                  <a:srgbClr val="FFFFFF"/>
                </a:solidFill>
              </a:rPr>
              <a:t>, </a:t>
            </a:r>
            <a:r>
              <a:rPr lang="tr-TR" sz="2600" i="1" dirty="0" err="1">
                <a:solidFill>
                  <a:srgbClr val="FFFFFF"/>
                </a:solidFill>
              </a:rPr>
              <a:t>monitors</a:t>
            </a:r>
            <a:r>
              <a:rPr lang="tr-TR" sz="2600" i="1" dirty="0">
                <a:solidFill>
                  <a:srgbClr val="FFFFFF"/>
                </a:solidFill>
              </a:rPr>
              <a:t>, </a:t>
            </a:r>
            <a:r>
              <a:rPr lang="tr-TR" sz="2600" i="1" dirty="0" err="1">
                <a:solidFill>
                  <a:srgbClr val="FFFFFF"/>
                </a:solidFill>
              </a:rPr>
              <a:t>irrigation</a:t>
            </a:r>
            <a:r>
              <a:rPr lang="tr-TR" sz="2600" i="1" dirty="0">
                <a:solidFill>
                  <a:srgbClr val="FFFFFF"/>
                </a:solidFill>
              </a:rPr>
              <a:t>/</a:t>
            </a:r>
            <a:r>
              <a:rPr lang="tr-TR" sz="2600" i="1" dirty="0" err="1">
                <a:solidFill>
                  <a:srgbClr val="FFFFFF"/>
                </a:solidFill>
              </a:rPr>
              <a:t>suction</a:t>
            </a:r>
            <a:r>
              <a:rPr lang="tr-TR" sz="2600" i="1" dirty="0">
                <a:solidFill>
                  <a:srgbClr val="FFFFFF"/>
                </a:solidFill>
              </a:rPr>
              <a:t> device, </a:t>
            </a:r>
            <a:r>
              <a:rPr lang="tr-TR" sz="2600" i="1" dirty="0" err="1">
                <a:solidFill>
                  <a:srgbClr val="FFFFFF"/>
                </a:solidFill>
              </a:rPr>
              <a:t>electrosurgery</a:t>
            </a:r>
            <a:r>
              <a:rPr lang="tr-TR" sz="2600" i="1" dirty="0">
                <a:solidFill>
                  <a:srgbClr val="FFFFFF"/>
                </a:solidFill>
              </a:rPr>
              <a:t>.</a:t>
            </a:r>
          </a:p>
          <a:p>
            <a:pPr lvl="1"/>
            <a:r>
              <a:rPr lang="tr-TR" sz="2600" dirty="0" err="1">
                <a:solidFill>
                  <a:srgbClr val="FFFFFF"/>
                </a:solidFill>
              </a:rPr>
              <a:t>Laparoscopic</a:t>
            </a:r>
            <a:r>
              <a:rPr lang="tr-TR" sz="2600" dirty="0">
                <a:solidFill>
                  <a:srgbClr val="FFFFFF"/>
                </a:solidFill>
              </a:rPr>
              <a:t> </a:t>
            </a:r>
            <a:r>
              <a:rPr lang="tr-TR" sz="2600" dirty="0" err="1">
                <a:solidFill>
                  <a:srgbClr val="FFFFFF"/>
                </a:solidFill>
              </a:rPr>
              <a:t>instruments</a:t>
            </a:r>
            <a:r>
              <a:rPr lang="tr-TR" sz="2600" dirty="0">
                <a:solidFill>
                  <a:srgbClr val="FFFFFF"/>
                </a:solidFill>
              </a:rPr>
              <a:t>: </a:t>
            </a:r>
            <a:r>
              <a:rPr lang="tr-TR" sz="2600" dirty="0" err="1">
                <a:solidFill>
                  <a:srgbClr val="FFFFFF"/>
                </a:solidFill>
              </a:rPr>
              <a:t>graspers</a:t>
            </a:r>
            <a:r>
              <a:rPr lang="tr-TR" sz="2600" dirty="0">
                <a:solidFill>
                  <a:srgbClr val="FFFFFF"/>
                </a:solidFill>
              </a:rPr>
              <a:t>, </a:t>
            </a:r>
            <a:r>
              <a:rPr lang="tr-TR" sz="2600" dirty="0" err="1">
                <a:solidFill>
                  <a:srgbClr val="FFFFFF"/>
                </a:solidFill>
              </a:rPr>
              <a:t>hooks</a:t>
            </a:r>
            <a:r>
              <a:rPr lang="tr-TR" sz="2600" dirty="0">
                <a:solidFill>
                  <a:srgbClr val="FFFFFF"/>
                </a:solidFill>
              </a:rPr>
              <a:t>, </a:t>
            </a:r>
            <a:r>
              <a:rPr lang="tr-TR" sz="2600" dirty="0" err="1">
                <a:solidFill>
                  <a:srgbClr val="FFFFFF"/>
                </a:solidFill>
              </a:rPr>
              <a:t>scissors</a:t>
            </a:r>
            <a:r>
              <a:rPr lang="tr-TR" sz="2600" dirty="0">
                <a:solidFill>
                  <a:srgbClr val="FFFFFF"/>
                </a:solidFill>
              </a:rPr>
              <a:t>, </a:t>
            </a:r>
            <a:r>
              <a:rPr lang="tr-TR" sz="2600" dirty="0" err="1">
                <a:solidFill>
                  <a:srgbClr val="FFFFFF"/>
                </a:solidFill>
              </a:rPr>
              <a:t>instruments</a:t>
            </a:r>
            <a:r>
              <a:rPr lang="tr-TR" sz="2600" dirty="0">
                <a:solidFill>
                  <a:srgbClr val="FFFFFF"/>
                </a:solidFill>
              </a:rPr>
              <a:t> </a:t>
            </a:r>
            <a:r>
              <a:rPr lang="tr-TR" sz="2600" dirty="0" err="1">
                <a:solidFill>
                  <a:srgbClr val="FFFFFF"/>
                </a:solidFill>
              </a:rPr>
              <a:t>for</a:t>
            </a:r>
            <a:r>
              <a:rPr lang="tr-TR" sz="2600" dirty="0">
                <a:solidFill>
                  <a:srgbClr val="FFFFFF"/>
                </a:solidFill>
              </a:rPr>
              <a:t> </a:t>
            </a:r>
            <a:r>
              <a:rPr lang="tr-TR" sz="2600" dirty="0" err="1">
                <a:solidFill>
                  <a:srgbClr val="FFFFFF"/>
                </a:solidFill>
              </a:rPr>
              <a:t>ligature</a:t>
            </a:r>
            <a:r>
              <a:rPr lang="tr-TR" sz="2600" dirty="0">
                <a:solidFill>
                  <a:srgbClr val="FFFFFF"/>
                </a:solidFill>
              </a:rPr>
              <a:t>, </a:t>
            </a:r>
            <a:r>
              <a:rPr lang="tr-TR" sz="2600" dirty="0" err="1">
                <a:solidFill>
                  <a:srgbClr val="FFFFFF"/>
                </a:solidFill>
              </a:rPr>
              <a:t>clips</a:t>
            </a:r>
            <a:r>
              <a:rPr lang="tr-TR" sz="2600" dirty="0">
                <a:solidFill>
                  <a:srgbClr val="FFFFFF"/>
                </a:solidFill>
              </a:rPr>
              <a:t> </a:t>
            </a:r>
            <a:r>
              <a:rPr lang="tr-TR" sz="2600" dirty="0" err="1">
                <a:solidFill>
                  <a:srgbClr val="FFFFFF"/>
                </a:solidFill>
              </a:rPr>
              <a:t>and</a:t>
            </a:r>
            <a:r>
              <a:rPr lang="tr-TR" sz="2600" dirty="0">
                <a:solidFill>
                  <a:srgbClr val="FFFFFF"/>
                </a:solidFill>
              </a:rPr>
              <a:t> </a:t>
            </a:r>
            <a:r>
              <a:rPr lang="tr-TR" sz="2600" dirty="0" err="1">
                <a:solidFill>
                  <a:srgbClr val="FFFFFF"/>
                </a:solidFill>
              </a:rPr>
              <a:t>automatic</a:t>
            </a:r>
            <a:r>
              <a:rPr lang="tr-TR" sz="2600" dirty="0">
                <a:solidFill>
                  <a:srgbClr val="FFFFFF"/>
                </a:solidFill>
              </a:rPr>
              <a:t> </a:t>
            </a:r>
            <a:r>
              <a:rPr lang="tr-TR" sz="2600" dirty="0" err="1">
                <a:solidFill>
                  <a:srgbClr val="FFFFFF"/>
                </a:solidFill>
              </a:rPr>
              <a:t>graspers</a:t>
            </a:r>
            <a:endParaRPr lang="tr-TR" sz="2600" dirty="0">
              <a:solidFill>
                <a:srgbClr val="FFFFFF"/>
              </a:solidFill>
            </a:endParaRPr>
          </a:p>
          <a:p>
            <a:pPr lvl="1"/>
            <a:r>
              <a:rPr lang="tr-TR" sz="2600" dirty="0" err="1">
                <a:solidFill>
                  <a:srgbClr val="FFFFFF"/>
                </a:solidFill>
              </a:rPr>
              <a:t>Single</a:t>
            </a:r>
            <a:r>
              <a:rPr lang="tr-TR" sz="2600" dirty="0">
                <a:solidFill>
                  <a:srgbClr val="FFFFFF"/>
                </a:solidFill>
              </a:rPr>
              <a:t> </a:t>
            </a:r>
            <a:r>
              <a:rPr lang="tr-TR" sz="2600" dirty="0" err="1">
                <a:solidFill>
                  <a:srgbClr val="FFFFFF"/>
                </a:solidFill>
              </a:rPr>
              <a:t>use</a:t>
            </a:r>
            <a:r>
              <a:rPr lang="tr-TR" sz="2600" dirty="0">
                <a:solidFill>
                  <a:srgbClr val="FFFFFF"/>
                </a:solidFill>
              </a:rPr>
              <a:t> </a:t>
            </a:r>
            <a:r>
              <a:rPr lang="tr-TR" sz="2600" dirty="0" err="1">
                <a:solidFill>
                  <a:srgbClr val="FFFFFF"/>
                </a:solidFill>
              </a:rPr>
              <a:t>disposable</a:t>
            </a:r>
            <a:r>
              <a:rPr lang="tr-TR" sz="2600" dirty="0">
                <a:solidFill>
                  <a:srgbClr val="FFFFFF"/>
                </a:solidFill>
              </a:rPr>
              <a:t> </a:t>
            </a:r>
            <a:r>
              <a:rPr lang="tr-TR" sz="2600" dirty="0" err="1">
                <a:solidFill>
                  <a:srgbClr val="FFFFFF"/>
                </a:solidFill>
              </a:rPr>
              <a:t>instruments</a:t>
            </a:r>
            <a:r>
              <a:rPr lang="tr-TR" sz="2600" dirty="0">
                <a:solidFill>
                  <a:srgbClr val="FFFFFF"/>
                </a:solidFill>
              </a:rPr>
              <a:t> / </a:t>
            </a:r>
            <a:r>
              <a:rPr lang="tr-TR" sz="2600" dirty="0" err="1">
                <a:solidFill>
                  <a:srgbClr val="FFFFFF"/>
                </a:solidFill>
              </a:rPr>
              <a:t>multiple</a:t>
            </a:r>
            <a:r>
              <a:rPr lang="tr-TR" sz="2600" dirty="0">
                <a:solidFill>
                  <a:srgbClr val="FFFFFF"/>
                </a:solidFill>
              </a:rPr>
              <a:t> </a:t>
            </a:r>
            <a:r>
              <a:rPr lang="tr-TR" sz="2600" dirty="0" err="1">
                <a:solidFill>
                  <a:srgbClr val="FFFFFF"/>
                </a:solidFill>
              </a:rPr>
              <a:t>use</a:t>
            </a:r>
            <a:r>
              <a:rPr lang="tr-TR" sz="2600" dirty="0">
                <a:solidFill>
                  <a:srgbClr val="FFFFFF"/>
                </a:solidFill>
              </a:rPr>
              <a:t> </a:t>
            </a:r>
            <a:r>
              <a:rPr lang="tr-TR" sz="2600" dirty="0" err="1">
                <a:solidFill>
                  <a:srgbClr val="FFFFFF"/>
                </a:solidFill>
              </a:rPr>
              <a:t>reusable</a:t>
            </a:r>
            <a:r>
              <a:rPr lang="tr-TR" sz="2600" dirty="0">
                <a:solidFill>
                  <a:srgbClr val="FFFFFF"/>
                </a:solidFill>
              </a:rPr>
              <a:t> </a:t>
            </a:r>
            <a:r>
              <a:rPr lang="tr-TR" sz="2600" dirty="0" err="1">
                <a:solidFill>
                  <a:srgbClr val="FFFFFF"/>
                </a:solidFill>
              </a:rPr>
              <a:t>instruments</a:t>
            </a:r>
            <a:endParaRPr lang="tr-TR" sz="2600" dirty="0">
              <a:solidFill>
                <a:srgbClr val="FFFFFF"/>
              </a:solidFill>
            </a:endParaRPr>
          </a:p>
          <a:p>
            <a:pPr lvl="1"/>
            <a:r>
              <a:rPr lang="tr-TR" sz="2600" dirty="0" err="1">
                <a:solidFill>
                  <a:srgbClr val="FFFFFF"/>
                </a:solidFill>
              </a:rPr>
              <a:t>Principle</a:t>
            </a:r>
            <a:r>
              <a:rPr lang="tr-TR" sz="2600" dirty="0">
                <a:solidFill>
                  <a:srgbClr val="FFFFFF"/>
                </a:solidFill>
              </a:rPr>
              <a:t> of </a:t>
            </a:r>
            <a:r>
              <a:rPr lang="tr-TR" sz="2600" dirty="0" err="1">
                <a:solidFill>
                  <a:srgbClr val="FFFFFF"/>
                </a:solidFill>
              </a:rPr>
              <a:t>new</a:t>
            </a:r>
            <a:r>
              <a:rPr lang="tr-TR" sz="2600" dirty="0">
                <a:solidFill>
                  <a:srgbClr val="FFFFFF"/>
                </a:solidFill>
              </a:rPr>
              <a:t> </a:t>
            </a:r>
            <a:r>
              <a:rPr lang="tr-TR" sz="2600" dirty="0" err="1">
                <a:solidFill>
                  <a:srgbClr val="FFFFFF"/>
                </a:solidFill>
              </a:rPr>
              <a:t>equipments</a:t>
            </a:r>
            <a:r>
              <a:rPr lang="tr-TR" sz="2600" dirty="0">
                <a:solidFill>
                  <a:srgbClr val="FFFFFF"/>
                </a:solidFill>
              </a:rPr>
              <a:t>, </a:t>
            </a:r>
            <a:r>
              <a:rPr lang="tr-TR" sz="2600" dirty="0" err="1">
                <a:solidFill>
                  <a:srgbClr val="FFFFFF"/>
                </a:solidFill>
              </a:rPr>
              <a:t>robotics</a:t>
            </a:r>
            <a:r>
              <a:rPr lang="tr-TR" sz="2600" dirty="0">
                <a:solidFill>
                  <a:srgbClr val="FFFFFF"/>
                </a:solidFill>
              </a:rPr>
              <a:t> </a:t>
            </a:r>
            <a:r>
              <a:rPr lang="tr-TR" sz="2600" dirty="0" err="1">
                <a:solidFill>
                  <a:srgbClr val="FFFFFF"/>
                </a:solidFill>
              </a:rPr>
              <a:t>and</a:t>
            </a:r>
            <a:r>
              <a:rPr lang="tr-TR" sz="2600" dirty="0">
                <a:solidFill>
                  <a:srgbClr val="FFFFFF"/>
                </a:solidFill>
              </a:rPr>
              <a:t> NOTES</a:t>
            </a:r>
          </a:p>
          <a:p>
            <a:endParaRPr lang="tr-TR" sz="2200" dirty="0"/>
          </a:p>
        </p:txBody>
      </p:sp>
    </p:spTree>
    <p:extLst>
      <p:ext uri="{BB962C8B-B14F-4D97-AF65-F5344CB8AC3E}">
        <p14:creationId xmlns:p14="http://schemas.microsoft.com/office/powerpoint/2010/main" val="269190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solidFill>
                  <a:srgbClr val="FFFF00"/>
                </a:solidFill>
              </a:rPr>
              <a:t>Educational</a:t>
            </a:r>
            <a:r>
              <a:rPr lang="tr-TR" b="1" dirty="0">
                <a:solidFill>
                  <a:srgbClr val="FFFF00"/>
                </a:solidFill>
              </a:rPr>
              <a:t> </a:t>
            </a:r>
            <a:r>
              <a:rPr lang="tr-TR" b="1" dirty="0" err="1">
                <a:solidFill>
                  <a:srgbClr val="FFFF00"/>
                </a:solidFill>
              </a:rPr>
              <a:t>methods</a:t>
            </a:r>
            <a:br>
              <a:rPr lang="tr-TR" b="1" dirty="0">
                <a:solidFill>
                  <a:srgbClr val="FFFF00"/>
                </a:solidFill>
              </a:rPr>
            </a:br>
            <a:endParaRPr lang="tr-TR" dirty="0"/>
          </a:p>
        </p:txBody>
      </p:sp>
      <p:sp>
        <p:nvSpPr>
          <p:cNvPr id="3" name="2 İçerik Yer Tutucusu"/>
          <p:cNvSpPr>
            <a:spLocks noGrp="1"/>
          </p:cNvSpPr>
          <p:nvPr>
            <p:ph idx="1"/>
          </p:nvPr>
        </p:nvSpPr>
        <p:spPr/>
        <p:txBody>
          <a:bodyPr/>
          <a:lstStyle/>
          <a:p>
            <a:r>
              <a:rPr lang="tr-TR" b="1" dirty="0" err="1">
                <a:solidFill>
                  <a:srgbClr val="FFFF00"/>
                </a:solidFill>
              </a:rPr>
              <a:t>Practical</a:t>
            </a:r>
            <a:r>
              <a:rPr lang="tr-TR" b="1" dirty="0">
                <a:solidFill>
                  <a:srgbClr val="FFFF00"/>
                </a:solidFill>
              </a:rPr>
              <a:t> </a:t>
            </a:r>
            <a:r>
              <a:rPr lang="tr-TR" b="1" dirty="0" err="1">
                <a:solidFill>
                  <a:srgbClr val="FFFF00"/>
                </a:solidFill>
              </a:rPr>
              <a:t>section</a:t>
            </a:r>
            <a:r>
              <a:rPr lang="tr-TR" b="1" dirty="0">
                <a:solidFill>
                  <a:srgbClr val="FFFF00"/>
                </a:solidFill>
              </a:rPr>
              <a:t>:</a:t>
            </a:r>
          </a:p>
          <a:p>
            <a:pPr lvl="1"/>
            <a:r>
              <a:rPr lang="tr-TR" sz="2400" dirty="0" err="1">
                <a:solidFill>
                  <a:srgbClr val="FFFFFF"/>
                </a:solidFill>
              </a:rPr>
              <a:t>Presentation</a:t>
            </a:r>
            <a:r>
              <a:rPr lang="tr-TR" sz="2400" dirty="0">
                <a:solidFill>
                  <a:srgbClr val="FFFFFF"/>
                </a:solidFill>
              </a:rPr>
              <a:t> </a:t>
            </a:r>
            <a:r>
              <a:rPr lang="tr-TR" sz="2400" dirty="0" err="1">
                <a:solidFill>
                  <a:srgbClr val="FFFFFF"/>
                </a:solidFill>
              </a:rPr>
              <a:t>and</a:t>
            </a:r>
            <a:r>
              <a:rPr lang="tr-TR" sz="2400" dirty="0">
                <a:solidFill>
                  <a:srgbClr val="FFFFFF"/>
                </a:solidFill>
              </a:rPr>
              <a:t> </a:t>
            </a:r>
            <a:r>
              <a:rPr lang="tr-TR" sz="2400" dirty="0" err="1">
                <a:solidFill>
                  <a:srgbClr val="FFFFFF"/>
                </a:solidFill>
              </a:rPr>
              <a:t>manipulation</a:t>
            </a:r>
            <a:r>
              <a:rPr lang="tr-TR" sz="2400" dirty="0">
                <a:solidFill>
                  <a:srgbClr val="FFFFFF"/>
                </a:solidFill>
              </a:rPr>
              <a:t> of </a:t>
            </a:r>
            <a:r>
              <a:rPr lang="tr-TR" sz="2400" dirty="0" err="1">
                <a:solidFill>
                  <a:srgbClr val="FFFFFF"/>
                </a:solidFill>
              </a:rPr>
              <a:t>various</a:t>
            </a:r>
            <a:r>
              <a:rPr lang="tr-TR" sz="2400" dirty="0">
                <a:solidFill>
                  <a:srgbClr val="FFFFFF"/>
                </a:solidFill>
              </a:rPr>
              <a:t> </a:t>
            </a:r>
            <a:r>
              <a:rPr lang="tr-TR" sz="2400" dirty="0" err="1">
                <a:solidFill>
                  <a:srgbClr val="FFFFFF"/>
                </a:solidFill>
              </a:rPr>
              <a:t>equipments</a:t>
            </a:r>
            <a:r>
              <a:rPr lang="tr-TR" sz="2400" dirty="0">
                <a:solidFill>
                  <a:srgbClr val="FFFFFF"/>
                </a:solidFill>
              </a:rPr>
              <a:t>, </a:t>
            </a:r>
            <a:r>
              <a:rPr lang="tr-TR" sz="2400" dirty="0" err="1">
                <a:solidFill>
                  <a:srgbClr val="FFFFFF"/>
                </a:solidFill>
              </a:rPr>
              <a:t>design</a:t>
            </a:r>
            <a:r>
              <a:rPr lang="tr-TR" sz="2400" dirty="0">
                <a:solidFill>
                  <a:srgbClr val="FFFFFF"/>
                </a:solidFill>
              </a:rPr>
              <a:t>, </a:t>
            </a:r>
            <a:r>
              <a:rPr lang="tr-TR" sz="2400" dirty="0" err="1">
                <a:solidFill>
                  <a:srgbClr val="FFFFFF"/>
                </a:solidFill>
              </a:rPr>
              <a:t>principle</a:t>
            </a:r>
            <a:r>
              <a:rPr lang="tr-TR" sz="2400" dirty="0">
                <a:solidFill>
                  <a:srgbClr val="FFFFFF"/>
                </a:solidFill>
              </a:rPr>
              <a:t>, </a:t>
            </a:r>
            <a:r>
              <a:rPr lang="tr-TR" sz="2400" dirty="0" err="1">
                <a:solidFill>
                  <a:srgbClr val="FFFFFF"/>
                </a:solidFill>
              </a:rPr>
              <a:t>ergonomics</a:t>
            </a:r>
            <a:r>
              <a:rPr lang="tr-TR" sz="2400" dirty="0">
                <a:solidFill>
                  <a:srgbClr val="FFFFFF"/>
                </a:solidFill>
              </a:rPr>
              <a:t>, </a:t>
            </a:r>
            <a:r>
              <a:rPr lang="tr-TR" sz="2400" dirty="0" err="1">
                <a:solidFill>
                  <a:srgbClr val="FFFFFF"/>
                </a:solidFill>
              </a:rPr>
              <a:t>and</a:t>
            </a:r>
            <a:r>
              <a:rPr lang="tr-TR" sz="2400" dirty="0">
                <a:solidFill>
                  <a:srgbClr val="FFFFFF"/>
                </a:solidFill>
              </a:rPr>
              <a:t> </a:t>
            </a:r>
            <a:r>
              <a:rPr lang="tr-TR" sz="2400" dirty="0" err="1">
                <a:solidFill>
                  <a:srgbClr val="FFFFFF"/>
                </a:solidFill>
              </a:rPr>
              <a:t>sterilization</a:t>
            </a:r>
            <a:r>
              <a:rPr lang="tr-TR" sz="2400" dirty="0">
                <a:solidFill>
                  <a:srgbClr val="FFFFFF"/>
                </a:solidFill>
              </a:rPr>
              <a:t> </a:t>
            </a:r>
            <a:r>
              <a:rPr lang="tr-TR" sz="2400" dirty="0" err="1">
                <a:solidFill>
                  <a:srgbClr val="FFFFFF"/>
                </a:solidFill>
              </a:rPr>
              <a:t>methods</a:t>
            </a:r>
            <a:r>
              <a:rPr lang="tr-TR" sz="2400" dirty="0">
                <a:solidFill>
                  <a:srgbClr val="FFFFFF"/>
                </a:solidFill>
              </a:rPr>
              <a:t>.</a:t>
            </a:r>
          </a:p>
          <a:p>
            <a:pPr lvl="0"/>
            <a:r>
              <a:rPr lang="tr-TR" dirty="0">
                <a:solidFill>
                  <a:srgbClr val="FFFFFF"/>
                </a:solidFill>
              </a:rPr>
              <a:t> </a:t>
            </a:r>
          </a:p>
          <a:p>
            <a:pPr lvl="1"/>
            <a:r>
              <a:rPr lang="tr-TR" sz="2400" dirty="0" err="1">
                <a:solidFill>
                  <a:srgbClr val="FFFFFF"/>
                </a:solidFill>
              </a:rPr>
              <a:t>Theory</a:t>
            </a:r>
            <a:r>
              <a:rPr lang="tr-TR" sz="2400" dirty="0">
                <a:solidFill>
                  <a:srgbClr val="FFFFFF"/>
                </a:solidFill>
              </a:rPr>
              <a:t> </a:t>
            </a:r>
            <a:r>
              <a:rPr lang="tr-TR" sz="2400" dirty="0" err="1">
                <a:solidFill>
                  <a:srgbClr val="FFFFFF"/>
                </a:solidFill>
              </a:rPr>
              <a:t>and</a:t>
            </a:r>
            <a:r>
              <a:rPr lang="tr-TR" sz="2400" dirty="0">
                <a:solidFill>
                  <a:srgbClr val="FFFFFF"/>
                </a:solidFill>
              </a:rPr>
              <a:t> "</a:t>
            </a:r>
            <a:r>
              <a:rPr lang="tr-TR" sz="2400" dirty="0" err="1">
                <a:solidFill>
                  <a:srgbClr val="FFFFFF"/>
                </a:solidFill>
              </a:rPr>
              <a:t>Hands</a:t>
            </a:r>
            <a:r>
              <a:rPr lang="tr-TR" sz="2400" dirty="0">
                <a:solidFill>
                  <a:srgbClr val="FFFFFF"/>
                </a:solidFill>
              </a:rPr>
              <a:t> On" </a:t>
            </a:r>
            <a:r>
              <a:rPr lang="tr-TR" sz="2400" dirty="0" err="1">
                <a:solidFill>
                  <a:srgbClr val="FFFFFF"/>
                </a:solidFill>
              </a:rPr>
              <a:t>practical</a:t>
            </a:r>
            <a:r>
              <a:rPr lang="tr-TR" sz="2400" dirty="0">
                <a:solidFill>
                  <a:srgbClr val="FFFFFF"/>
                </a:solidFill>
              </a:rPr>
              <a:t> </a:t>
            </a:r>
            <a:r>
              <a:rPr lang="tr-TR" sz="2400" dirty="0" err="1">
                <a:solidFill>
                  <a:srgbClr val="FFFFFF"/>
                </a:solidFill>
              </a:rPr>
              <a:t>demonstration</a:t>
            </a:r>
            <a:r>
              <a:rPr lang="tr-TR" sz="2400" dirty="0">
                <a:solidFill>
                  <a:srgbClr val="FFFFFF"/>
                </a:solidFill>
              </a:rPr>
              <a:t> on </a:t>
            </a:r>
            <a:r>
              <a:rPr lang="tr-TR" sz="2400" dirty="0" err="1">
                <a:solidFill>
                  <a:srgbClr val="FFFFFF"/>
                </a:solidFill>
              </a:rPr>
              <a:t>the</a:t>
            </a:r>
            <a:r>
              <a:rPr lang="tr-TR" sz="2400" dirty="0">
                <a:solidFill>
                  <a:srgbClr val="FFFFFF"/>
                </a:solidFill>
              </a:rPr>
              <a:t> </a:t>
            </a:r>
            <a:r>
              <a:rPr lang="tr-TR" sz="2400" dirty="0" err="1">
                <a:solidFill>
                  <a:srgbClr val="FFFFFF"/>
                </a:solidFill>
              </a:rPr>
              <a:t>table</a:t>
            </a:r>
            <a:r>
              <a:rPr lang="tr-TR" sz="2400" dirty="0">
                <a:solidFill>
                  <a:srgbClr val="FFFFFF"/>
                </a:solidFill>
              </a:rPr>
              <a:t> </a:t>
            </a:r>
          </a:p>
          <a:p>
            <a:endParaRPr lang="tr-TR" dirty="0"/>
          </a:p>
        </p:txBody>
      </p:sp>
    </p:spTree>
    <p:extLst>
      <p:ext uri="{BB962C8B-B14F-4D97-AF65-F5344CB8AC3E}">
        <p14:creationId xmlns:p14="http://schemas.microsoft.com/office/powerpoint/2010/main" val="2637707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idx="4294967295"/>
          </p:nvPr>
        </p:nvSpPr>
        <p:spPr>
          <a:xfrm>
            <a:off x="714375" y="188640"/>
            <a:ext cx="7772400" cy="1143000"/>
          </a:xfrm>
        </p:spPr>
        <p:txBody>
          <a:bodyPr/>
          <a:lstStyle/>
          <a:p>
            <a:pPr marL="484188"/>
            <a:r>
              <a:rPr lang="tr-TR" b="1" dirty="0" err="1">
                <a:solidFill>
                  <a:srgbClr val="FFFF00"/>
                </a:solidFill>
              </a:rPr>
              <a:t>Nurse</a:t>
            </a:r>
            <a:r>
              <a:rPr lang="tr-TR" b="1" dirty="0">
                <a:solidFill>
                  <a:srgbClr val="FFFF00"/>
                </a:solidFill>
              </a:rPr>
              <a:t> </a:t>
            </a:r>
            <a:r>
              <a:rPr lang="tr-TR" b="1" dirty="0" err="1">
                <a:solidFill>
                  <a:srgbClr val="FFFF00"/>
                </a:solidFill>
              </a:rPr>
              <a:t>training</a:t>
            </a:r>
            <a:r>
              <a:rPr lang="tr-TR" b="1" dirty="0">
                <a:solidFill>
                  <a:srgbClr val="FFFF00"/>
                </a:solidFill>
              </a:rPr>
              <a:t> program</a:t>
            </a:r>
          </a:p>
        </p:txBody>
      </p:sp>
      <p:pic>
        <p:nvPicPr>
          <p:cNvPr id="31747"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357158" y="1762434"/>
            <a:ext cx="7660915" cy="4605320"/>
          </a:xfrm>
        </p:spPr>
      </p:pic>
    </p:spTree>
    <p:extLst>
      <p:ext uri="{BB962C8B-B14F-4D97-AF65-F5344CB8AC3E}">
        <p14:creationId xmlns:p14="http://schemas.microsoft.com/office/powerpoint/2010/main" val="2750703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solidFill>
                  <a:srgbClr val="FFFF00"/>
                </a:solidFill>
              </a:rPr>
              <a:t>Key</a:t>
            </a:r>
            <a:r>
              <a:rPr lang="tr-TR" b="1" dirty="0">
                <a:solidFill>
                  <a:srgbClr val="FFFF00"/>
                </a:solidFill>
              </a:rPr>
              <a:t> </a:t>
            </a:r>
            <a:r>
              <a:rPr lang="tr-TR" b="1" dirty="0" err="1">
                <a:solidFill>
                  <a:srgbClr val="FFFF00"/>
                </a:solidFill>
              </a:rPr>
              <a:t>topics</a:t>
            </a:r>
            <a:endParaRPr lang="tr-TR" b="1" dirty="0">
              <a:solidFill>
                <a:srgbClr val="FFFF00"/>
              </a:solidFill>
            </a:endParaRPr>
          </a:p>
        </p:txBody>
      </p:sp>
      <p:sp>
        <p:nvSpPr>
          <p:cNvPr id="3" name="2 İçerik Yer Tutucusu"/>
          <p:cNvSpPr>
            <a:spLocks noGrp="1"/>
          </p:cNvSpPr>
          <p:nvPr>
            <p:ph idx="1"/>
          </p:nvPr>
        </p:nvSpPr>
        <p:spPr>
          <a:xfrm>
            <a:off x="685800" y="1834480"/>
            <a:ext cx="7772400" cy="4114800"/>
          </a:xfrm>
        </p:spPr>
        <p:txBody>
          <a:bodyPr/>
          <a:lstStyle/>
          <a:p>
            <a:r>
              <a:rPr lang="en-US" dirty="0">
                <a:solidFill>
                  <a:srgbClr val="FFFFFF"/>
                </a:solidFill>
              </a:rPr>
              <a:t>Scrub nursing in urology and preparation of operating room</a:t>
            </a:r>
            <a:endParaRPr lang="tr-TR" dirty="0">
              <a:solidFill>
                <a:srgbClr val="FFFFFF"/>
              </a:solidFill>
            </a:endParaRPr>
          </a:p>
          <a:p>
            <a:endParaRPr lang="tr-TR" dirty="0">
              <a:solidFill>
                <a:srgbClr val="FFFFFF"/>
              </a:solidFill>
            </a:endParaRPr>
          </a:p>
          <a:p>
            <a:r>
              <a:rPr lang="en-US" dirty="0">
                <a:solidFill>
                  <a:srgbClr val="FFFFFF"/>
                </a:solidFill>
              </a:rPr>
              <a:t>Check list for surgical nurses</a:t>
            </a:r>
            <a:br>
              <a:rPr lang="en-US" dirty="0">
                <a:solidFill>
                  <a:srgbClr val="FFFFFF"/>
                </a:solidFill>
              </a:rPr>
            </a:br>
            <a:r>
              <a:rPr lang="en-US" dirty="0">
                <a:solidFill>
                  <a:srgbClr val="FFFFFF"/>
                </a:solidFill>
              </a:rPr>
              <a:t>in the context of laparoscopic surgery</a:t>
            </a:r>
            <a:endParaRPr lang="tr-TR" dirty="0">
              <a:solidFill>
                <a:srgbClr val="FFFFFF"/>
              </a:solidFill>
            </a:endParaRPr>
          </a:p>
          <a:p>
            <a:endParaRPr lang="tr-TR" dirty="0">
              <a:solidFill>
                <a:srgbClr val="FFFFFF"/>
              </a:solidFill>
            </a:endParaRPr>
          </a:p>
          <a:p>
            <a:r>
              <a:rPr lang="en-US" dirty="0">
                <a:solidFill>
                  <a:srgbClr val="FFFFFF"/>
                </a:solidFill>
              </a:rPr>
              <a:t>Urologic laparoscopic equipment</a:t>
            </a:r>
            <a:endParaRPr lang="tr-TR" dirty="0">
              <a:solidFill>
                <a:srgbClr val="FFFFFF"/>
              </a:solidFill>
            </a:endParaRPr>
          </a:p>
        </p:txBody>
      </p:sp>
    </p:spTree>
    <p:extLst>
      <p:ext uri="{BB962C8B-B14F-4D97-AF65-F5344CB8AC3E}">
        <p14:creationId xmlns:p14="http://schemas.microsoft.com/office/powerpoint/2010/main" val="220247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0" y="0"/>
            <a:ext cx="8229600" cy="1144058"/>
          </a:xfrm>
        </p:spPr>
        <p:txBody>
          <a:bodyPr/>
          <a:lstStyle/>
          <a:p>
            <a:r>
              <a:rPr lang="en-US" sz="4000" dirty="0" err="1">
                <a:solidFill>
                  <a:srgbClr val="FF0000"/>
                </a:solidFill>
                <a:latin typeface="Times New Roman" charset="0"/>
              </a:rPr>
              <a:t>Laparoscopy&amp;Robotic</a:t>
            </a:r>
            <a:r>
              <a:rPr lang="en-US" sz="4000" dirty="0">
                <a:solidFill>
                  <a:srgbClr val="FF0000"/>
                </a:solidFill>
                <a:latin typeface="Times New Roman" charset="0"/>
              </a:rPr>
              <a:t> </a:t>
            </a:r>
            <a:br>
              <a:rPr lang="en-US" sz="4000" dirty="0">
                <a:solidFill>
                  <a:srgbClr val="FF0000"/>
                </a:solidFill>
                <a:latin typeface="Times New Roman" charset="0"/>
              </a:rPr>
            </a:br>
            <a:r>
              <a:rPr lang="en-US" sz="4000" dirty="0">
                <a:solidFill>
                  <a:srgbClr val="FF0000"/>
                </a:solidFill>
                <a:latin typeface="Times New Roman" charset="0"/>
              </a:rPr>
              <a:t>Reality &amp; issues</a:t>
            </a:r>
          </a:p>
        </p:txBody>
      </p:sp>
      <p:sp>
        <p:nvSpPr>
          <p:cNvPr id="3" name="Inhaltsplatzhalter 2"/>
          <p:cNvSpPr>
            <a:spLocks noGrp="1"/>
          </p:cNvSpPr>
          <p:nvPr>
            <p:ph idx="1"/>
          </p:nvPr>
        </p:nvSpPr>
        <p:spPr>
          <a:xfrm>
            <a:off x="395288" y="1196925"/>
            <a:ext cx="8229600" cy="4525476"/>
          </a:xfrm>
        </p:spPr>
        <p:txBody>
          <a:bodyPr>
            <a:normAutofit fontScale="55000" lnSpcReduction="20000"/>
          </a:bodyPr>
          <a:lstStyle/>
          <a:p>
            <a:pPr>
              <a:buFont typeface="Wingdings" pitchFamily="2" charset="2"/>
              <a:buChar char="Ø"/>
              <a:defRPr/>
            </a:pPr>
            <a:r>
              <a:rPr lang="en-US" sz="3900" b="1" dirty="0">
                <a:solidFill>
                  <a:srgbClr val="FFFFFF"/>
                </a:solidFill>
              </a:rPr>
              <a:t>Finance</a:t>
            </a:r>
          </a:p>
          <a:p>
            <a:pPr>
              <a:buFont typeface="Wingdings" pitchFamily="2" charset="2"/>
              <a:buChar char="Ø"/>
              <a:defRPr/>
            </a:pPr>
            <a:endParaRPr lang="en-US" sz="3900" b="1" dirty="0"/>
          </a:p>
          <a:p>
            <a:pPr>
              <a:buFont typeface="Wingdings" pitchFamily="2" charset="2"/>
              <a:buChar char="Ø"/>
              <a:defRPr/>
            </a:pPr>
            <a:r>
              <a:rPr lang="en-US" sz="3900" b="1" dirty="0">
                <a:solidFill>
                  <a:srgbClr val="0070C0"/>
                </a:solidFill>
              </a:rPr>
              <a:t>Manpower</a:t>
            </a:r>
          </a:p>
          <a:p>
            <a:pPr>
              <a:buFont typeface="Wingdings" pitchFamily="2" charset="2"/>
              <a:buChar char="Ø"/>
              <a:defRPr/>
            </a:pPr>
            <a:endParaRPr lang="en-US" sz="3900" b="1" dirty="0"/>
          </a:p>
          <a:p>
            <a:pPr>
              <a:buFont typeface="Wingdings" pitchFamily="2" charset="2"/>
              <a:buChar char="Ø"/>
              <a:defRPr/>
            </a:pPr>
            <a:r>
              <a:rPr lang="en-US" sz="3900" b="1" dirty="0">
                <a:solidFill>
                  <a:srgbClr val="FFFFFF"/>
                </a:solidFill>
              </a:rPr>
              <a:t>Official contact and paperwork</a:t>
            </a:r>
          </a:p>
          <a:p>
            <a:pPr>
              <a:buFont typeface="Wingdings" pitchFamily="2" charset="2"/>
              <a:buChar char="Ø"/>
              <a:defRPr/>
            </a:pPr>
            <a:endParaRPr lang="en-US" sz="3900" b="1" dirty="0"/>
          </a:p>
          <a:p>
            <a:pPr>
              <a:buFont typeface="Wingdings" pitchFamily="2" charset="2"/>
              <a:buChar char="Ø"/>
              <a:defRPr/>
            </a:pPr>
            <a:r>
              <a:rPr lang="en-US" sz="3900" b="1" dirty="0">
                <a:solidFill>
                  <a:srgbClr val="0070C0"/>
                </a:solidFill>
              </a:rPr>
              <a:t>Training material (standardization, copyright)</a:t>
            </a:r>
          </a:p>
          <a:p>
            <a:pPr>
              <a:buFont typeface="Wingdings" pitchFamily="2" charset="2"/>
              <a:buChar char="Ø"/>
              <a:defRPr/>
            </a:pPr>
            <a:endParaRPr lang="en-US" sz="3900" b="1" dirty="0">
              <a:solidFill>
                <a:srgbClr val="0070C0"/>
              </a:solidFill>
            </a:endParaRPr>
          </a:p>
          <a:p>
            <a:pPr>
              <a:buFont typeface="Wingdings" pitchFamily="2" charset="2"/>
              <a:buChar char="Ø"/>
              <a:defRPr/>
            </a:pPr>
            <a:r>
              <a:rPr lang="en-US" sz="3900" b="1" dirty="0"/>
              <a:t> </a:t>
            </a:r>
            <a:r>
              <a:rPr lang="en-US" sz="3900" b="1" dirty="0" err="1"/>
              <a:t>Endourologic</a:t>
            </a:r>
            <a:r>
              <a:rPr lang="en-US" sz="3900" b="1" dirty="0"/>
              <a:t> Association Exam</a:t>
            </a:r>
          </a:p>
          <a:p>
            <a:pPr>
              <a:defRPr/>
            </a:pPr>
            <a:endParaRPr lang="en-US" dirty="0"/>
          </a:p>
        </p:txBody>
      </p:sp>
      <p:pic>
        <p:nvPicPr>
          <p:cNvPr id="22531" name="Immagine 0" descr="IMG_14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1" y="1291061"/>
            <a:ext cx="3200400" cy="2592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68331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4624"/>
            <a:ext cx="7772400" cy="1143000"/>
          </a:xfrm>
        </p:spPr>
        <p:txBody>
          <a:bodyPr/>
          <a:lstStyle/>
          <a:p>
            <a:r>
              <a:rPr lang="tr-TR" b="1" dirty="0" err="1">
                <a:solidFill>
                  <a:srgbClr val="FFFF00"/>
                </a:solidFill>
              </a:rPr>
              <a:t>Nurse</a:t>
            </a:r>
            <a:r>
              <a:rPr lang="tr-TR" b="1" dirty="0">
                <a:solidFill>
                  <a:srgbClr val="FFFF00"/>
                </a:solidFill>
              </a:rPr>
              <a:t> </a:t>
            </a:r>
            <a:r>
              <a:rPr lang="tr-TR" b="1" dirty="0" err="1">
                <a:solidFill>
                  <a:srgbClr val="FFFF00"/>
                </a:solidFill>
              </a:rPr>
              <a:t>training</a:t>
            </a:r>
            <a:r>
              <a:rPr lang="tr-TR" b="1" dirty="0">
                <a:solidFill>
                  <a:srgbClr val="FFFF00"/>
                </a:solidFill>
              </a:rPr>
              <a:t> program</a:t>
            </a: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7584" y="1052736"/>
            <a:ext cx="3708742" cy="35432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5" y="4149080"/>
            <a:ext cx="2448272" cy="22431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88024" y="1052736"/>
            <a:ext cx="2390775" cy="2886075"/>
          </a:xfrm>
          <a:prstGeom prst="rect">
            <a:avLst/>
          </a:prstGeom>
          <a:noFill/>
          <a:ln w="9525">
            <a:noFill/>
            <a:miter lim="800000"/>
            <a:headEnd/>
            <a:tailEnd/>
          </a:ln>
          <a:effectLst/>
        </p:spPr>
      </p:pic>
    </p:spTree>
    <p:extLst>
      <p:ext uri="{BB962C8B-B14F-4D97-AF65-F5344CB8AC3E}">
        <p14:creationId xmlns:p14="http://schemas.microsoft.com/office/powerpoint/2010/main" val="843547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3 Resim" descr="DSC0433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43313" cy="4857750"/>
          </a:xfrm>
          <a:prstGeom prst="rect">
            <a:avLst/>
          </a:prstGeom>
          <a:noFill/>
          <a:ln w="9525">
            <a:noFill/>
            <a:miter lim="800000"/>
            <a:headEnd/>
            <a:tailEnd/>
          </a:ln>
        </p:spPr>
      </p:pic>
      <p:pic>
        <p:nvPicPr>
          <p:cNvPr id="32771" name="3 Resim" descr="DSC0437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125913"/>
            <a:ext cx="3643313" cy="2732087"/>
          </a:xfrm>
          <a:prstGeom prst="rect">
            <a:avLst/>
          </a:prstGeom>
          <a:noFill/>
          <a:ln w="9525">
            <a:noFill/>
            <a:miter lim="800000"/>
            <a:headEnd/>
            <a:tailEnd/>
          </a:ln>
        </p:spPr>
      </p:pic>
      <p:pic>
        <p:nvPicPr>
          <p:cNvPr id="32772" name="Picture 2" descr="C:\Users\acer\Desktop\DSC06422.JPG"/>
          <p:cNvPicPr>
            <a:picLocks noGrp="1" noChangeAspect="1" noChangeArrowheads="1"/>
          </p:cNvPicPr>
          <p:nvPr>
            <p:ph idx="4294967295"/>
          </p:nvPr>
        </p:nvPicPr>
        <p:blipFill>
          <a:blip r:embed="rId5" cstate="email">
            <a:extLst>
              <a:ext uri="{28A0092B-C50C-407E-A947-70E740481C1C}">
                <a14:useLocalDpi xmlns:a14="http://schemas.microsoft.com/office/drawing/2010/main"/>
              </a:ext>
            </a:extLst>
          </a:blip>
          <a:srcRect/>
          <a:stretch>
            <a:fillRect/>
          </a:stretch>
        </p:blipFill>
        <p:spPr>
          <a:xfrm>
            <a:off x="5219700" y="0"/>
            <a:ext cx="3924300" cy="2978150"/>
          </a:xfrm>
        </p:spPr>
      </p:pic>
      <p:sp>
        <p:nvSpPr>
          <p:cNvPr id="32773" name="5 Metin kutusu"/>
          <p:cNvSpPr txBox="1">
            <a:spLocks noChangeArrowheads="1"/>
          </p:cNvSpPr>
          <p:nvPr/>
        </p:nvSpPr>
        <p:spPr bwMode="auto">
          <a:xfrm>
            <a:off x="3635179" y="2996952"/>
            <a:ext cx="5545333" cy="954107"/>
          </a:xfrm>
          <a:prstGeom prst="rect">
            <a:avLst/>
          </a:prstGeom>
          <a:noFill/>
          <a:ln w="9525">
            <a:noFill/>
            <a:miter lim="800000"/>
            <a:headEnd/>
            <a:tailEnd/>
          </a:ln>
        </p:spPr>
        <p:txBody>
          <a:bodyPr wrap="none">
            <a:spAutoFit/>
          </a:bodyPr>
          <a:lstStyle/>
          <a:p>
            <a:pPr algn="ctr" eaLnBrk="1" hangingPunct="1"/>
            <a:r>
              <a:rPr lang="tr-TR" b="1" dirty="0" err="1">
                <a:solidFill>
                  <a:srgbClr val="FFFF00"/>
                </a:solidFill>
                <a:latin typeface="Copperplate Gothic Light" pitchFamily="34" charset="0"/>
              </a:rPr>
              <a:t>Nurses</a:t>
            </a:r>
            <a:r>
              <a:rPr lang="tr-TR" b="1" dirty="0">
                <a:solidFill>
                  <a:srgbClr val="FFFF00"/>
                </a:solidFill>
                <a:latin typeface="Copperplate Gothic Light" pitchFamily="34" charset="0"/>
              </a:rPr>
              <a:t> </a:t>
            </a:r>
            <a:r>
              <a:rPr lang="tr-TR" b="1" dirty="0" err="1">
                <a:solidFill>
                  <a:srgbClr val="FFFF00"/>
                </a:solidFill>
                <a:latin typeface="Copperplate Gothic Light" pitchFamily="34" charset="0"/>
              </a:rPr>
              <a:t>Attending</a:t>
            </a:r>
            <a:r>
              <a:rPr lang="tr-TR" b="1" dirty="0">
                <a:solidFill>
                  <a:srgbClr val="FFFF00"/>
                </a:solidFill>
                <a:latin typeface="Copperplate Gothic Light" pitchFamily="34" charset="0"/>
              </a:rPr>
              <a:t> </a:t>
            </a:r>
            <a:r>
              <a:rPr lang="tr-TR" b="1" dirty="0" err="1">
                <a:solidFill>
                  <a:srgbClr val="FFFF00"/>
                </a:solidFill>
                <a:latin typeface="Copperplate Gothic Light" pitchFamily="34" charset="0"/>
              </a:rPr>
              <a:t>Lectures</a:t>
            </a:r>
            <a:endParaRPr lang="de-DE" b="1" dirty="0">
              <a:solidFill>
                <a:srgbClr val="FFFF00"/>
              </a:solidFill>
              <a:latin typeface="Copperplate Gothic Light" pitchFamily="34" charset="0"/>
            </a:endParaRPr>
          </a:p>
          <a:p>
            <a:pPr algn="ctr" eaLnBrk="1" hangingPunct="1"/>
            <a:r>
              <a:rPr lang="de-DE" b="1" dirty="0">
                <a:solidFill>
                  <a:srgbClr val="FFFF00"/>
                </a:solidFill>
                <a:latin typeface="Copperplate Gothic Light" pitchFamily="34" charset="0"/>
              </a:rPr>
              <a:t>        </a:t>
            </a:r>
            <a:r>
              <a:rPr lang="tr-TR" b="1" dirty="0">
                <a:solidFill>
                  <a:srgbClr val="FFFF00"/>
                </a:solidFill>
                <a:latin typeface="Copperplate Gothic Light" pitchFamily="34" charset="0"/>
              </a:rPr>
              <a:t>a</a:t>
            </a:r>
            <a:r>
              <a:rPr lang="de-DE" b="1" dirty="0" err="1">
                <a:solidFill>
                  <a:srgbClr val="FFFF00"/>
                </a:solidFill>
                <a:latin typeface="Copperplate Gothic Light" pitchFamily="34" charset="0"/>
              </a:rPr>
              <a:t>nd</a:t>
            </a:r>
            <a:r>
              <a:rPr lang="de-DE" b="1" dirty="0">
                <a:solidFill>
                  <a:srgbClr val="FFFF00"/>
                </a:solidFill>
                <a:latin typeface="Copperplate Gothic Light" pitchFamily="34" charset="0"/>
              </a:rPr>
              <a:t> </a:t>
            </a:r>
            <a:r>
              <a:rPr lang="tr-TR" b="1" dirty="0">
                <a:solidFill>
                  <a:srgbClr val="FFFF00"/>
                </a:solidFill>
                <a:latin typeface="Copperplate Gothic Light" pitchFamily="34" charset="0"/>
              </a:rPr>
              <a:t>O</a:t>
            </a:r>
            <a:r>
              <a:rPr lang="de-DE" b="1" dirty="0" err="1">
                <a:solidFill>
                  <a:srgbClr val="FFFF00"/>
                </a:solidFill>
                <a:latin typeface="Copperplate Gothic Light" pitchFamily="34" charset="0"/>
              </a:rPr>
              <a:t>perations</a:t>
            </a:r>
            <a:endParaRPr lang="tr-TR" sz="1800" b="1" dirty="0">
              <a:solidFill>
                <a:srgbClr val="FFFF00"/>
              </a:solidFill>
              <a:latin typeface="Copperplate Gothic Light" pitchFamily="34" charset="0"/>
            </a:endParaRPr>
          </a:p>
        </p:txBody>
      </p:sp>
      <p:pic>
        <p:nvPicPr>
          <p:cNvPr id="32774" name="Picture 2" descr="C:\Users\acer\Desktop\8th\sempozyum\AMELİYATHANE\1 (40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8725" y="4129088"/>
            <a:ext cx="4105275" cy="2728912"/>
          </a:xfrm>
          <a:prstGeom prst="rect">
            <a:avLst/>
          </a:prstGeom>
          <a:noFill/>
          <a:ln w="9525">
            <a:noFill/>
            <a:miter lim="800000"/>
            <a:headEnd/>
            <a:tailEnd/>
          </a:ln>
        </p:spPr>
      </p:pic>
    </p:spTree>
    <p:extLst>
      <p:ext uri="{BB962C8B-B14F-4D97-AF65-F5344CB8AC3E}">
        <p14:creationId xmlns:p14="http://schemas.microsoft.com/office/powerpoint/2010/main" val="2655684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251520" y="260648"/>
            <a:ext cx="3457575" cy="1027112"/>
          </a:xfrm>
          <a:prstGeom prst="rect">
            <a:avLst/>
          </a:prstGeom>
          <a:noFill/>
          <a:ln w="9525">
            <a:noFill/>
            <a:miter lim="800000"/>
            <a:headEnd/>
            <a:tailEnd/>
          </a:ln>
        </p:spPr>
      </p:pic>
      <p:pic>
        <p:nvPicPr>
          <p:cNvPr id="34819" name="Picture 5"/>
          <p:cNvPicPr>
            <a:picLocks noChangeAspect="1" noChangeArrowheads="1"/>
          </p:cNvPicPr>
          <p:nvPr/>
        </p:nvPicPr>
        <p:blipFill>
          <a:blip r:embed="rId3" cstate="print"/>
          <a:srcRect/>
          <a:stretch>
            <a:fillRect/>
          </a:stretch>
        </p:blipFill>
        <p:spPr bwMode="auto">
          <a:xfrm>
            <a:off x="285750" y="1905000"/>
            <a:ext cx="3457575" cy="4276725"/>
          </a:xfrm>
          <a:prstGeom prst="rect">
            <a:avLst/>
          </a:prstGeom>
          <a:noFill/>
          <a:ln w="9525">
            <a:noFill/>
            <a:miter lim="800000"/>
            <a:headEnd/>
            <a:tailEnd/>
          </a:ln>
        </p:spPr>
      </p:pic>
      <p:sp>
        <p:nvSpPr>
          <p:cNvPr id="4" name="3 Akış Çizelgesi: Öteki İşlem"/>
          <p:cNvSpPr/>
          <p:nvPr/>
        </p:nvSpPr>
        <p:spPr>
          <a:xfrm>
            <a:off x="285720" y="1716074"/>
            <a:ext cx="1714512" cy="816108"/>
          </a:xfrm>
          <a:prstGeom prst="flowChartAlternateProcess">
            <a:avLst/>
          </a:prstGeom>
          <a:no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824" name="6 Dikdörtgen"/>
          <p:cNvSpPr>
            <a:spLocks noChangeArrowheads="1"/>
          </p:cNvSpPr>
          <p:nvPr/>
        </p:nvSpPr>
        <p:spPr bwMode="auto">
          <a:xfrm>
            <a:off x="3923928" y="2717546"/>
            <a:ext cx="5143500" cy="1200328"/>
          </a:xfrm>
          <a:prstGeom prst="rect">
            <a:avLst/>
          </a:prstGeom>
          <a:noFill/>
          <a:ln w="9525">
            <a:noFill/>
            <a:miter lim="800000"/>
            <a:headEnd/>
            <a:tailEnd/>
          </a:ln>
        </p:spPr>
        <p:txBody>
          <a:bodyPr>
            <a:spAutoFit/>
          </a:bodyPr>
          <a:lstStyle/>
          <a:p>
            <a:r>
              <a:rPr lang="tr-TR" sz="2400" dirty="0" err="1">
                <a:solidFill>
                  <a:srgbClr val="FFFF00"/>
                </a:solidFill>
              </a:rPr>
              <a:t>The</a:t>
            </a:r>
            <a:r>
              <a:rPr lang="tr-TR" sz="2400" dirty="0">
                <a:solidFill>
                  <a:srgbClr val="FFFF00"/>
                </a:solidFill>
              </a:rPr>
              <a:t> </a:t>
            </a:r>
            <a:r>
              <a:rPr lang="tr-TR" sz="2400" dirty="0" err="1">
                <a:solidFill>
                  <a:srgbClr val="FFFF00"/>
                </a:solidFill>
              </a:rPr>
              <a:t>comments</a:t>
            </a:r>
            <a:r>
              <a:rPr lang="tr-TR" sz="2400" dirty="0">
                <a:solidFill>
                  <a:srgbClr val="FFFF00"/>
                </a:solidFill>
              </a:rPr>
              <a:t> of EAUN Board </a:t>
            </a:r>
            <a:r>
              <a:rPr lang="tr-TR" sz="2400" dirty="0" err="1">
                <a:solidFill>
                  <a:srgbClr val="FFFF00"/>
                </a:solidFill>
              </a:rPr>
              <a:t>member</a:t>
            </a:r>
            <a:r>
              <a:rPr lang="tr-TR" sz="2400" dirty="0">
                <a:solidFill>
                  <a:srgbClr val="FFFF00"/>
                </a:solidFill>
              </a:rPr>
              <a:t> Kate </a:t>
            </a:r>
            <a:r>
              <a:rPr lang="tr-TR" sz="2400" dirty="0" err="1">
                <a:solidFill>
                  <a:srgbClr val="FFFF00"/>
                </a:solidFill>
              </a:rPr>
              <a:t>Fitzpatrick</a:t>
            </a:r>
            <a:r>
              <a:rPr lang="tr-TR" sz="2400" dirty="0">
                <a:solidFill>
                  <a:srgbClr val="FFFF00"/>
                </a:solidFill>
              </a:rPr>
              <a:t> in “</a:t>
            </a:r>
            <a:r>
              <a:rPr lang="tr-TR" sz="2400" dirty="0" err="1">
                <a:solidFill>
                  <a:srgbClr val="FFFF00"/>
                </a:solidFill>
              </a:rPr>
              <a:t>European</a:t>
            </a:r>
            <a:r>
              <a:rPr lang="tr-TR" sz="2400" dirty="0">
                <a:solidFill>
                  <a:srgbClr val="FFFF00"/>
                </a:solidFill>
              </a:rPr>
              <a:t> </a:t>
            </a:r>
            <a:r>
              <a:rPr lang="tr-TR" sz="2400" dirty="0" err="1">
                <a:solidFill>
                  <a:srgbClr val="FFFF00"/>
                </a:solidFill>
              </a:rPr>
              <a:t>Urology</a:t>
            </a:r>
            <a:r>
              <a:rPr lang="tr-TR" sz="2400" dirty="0">
                <a:solidFill>
                  <a:srgbClr val="FFFF00"/>
                </a:solidFill>
              </a:rPr>
              <a:t> </a:t>
            </a:r>
            <a:r>
              <a:rPr lang="tr-TR" sz="2400" dirty="0" err="1">
                <a:solidFill>
                  <a:srgbClr val="FFFF00"/>
                </a:solidFill>
              </a:rPr>
              <a:t>Today</a:t>
            </a:r>
            <a:r>
              <a:rPr lang="tr-TR" sz="2400" dirty="0">
                <a:solidFill>
                  <a:srgbClr val="FFFF00"/>
                </a:solidFill>
              </a:rPr>
              <a:t>”</a:t>
            </a:r>
          </a:p>
        </p:txBody>
      </p:sp>
    </p:spTree>
    <p:extLst>
      <p:ext uri="{BB962C8B-B14F-4D97-AF65-F5344CB8AC3E}">
        <p14:creationId xmlns:p14="http://schemas.microsoft.com/office/powerpoint/2010/main" val="354591517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23528" y="4869160"/>
            <a:ext cx="5493182" cy="432048"/>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323527" y="1772816"/>
            <a:ext cx="5452969" cy="1224136"/>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323528" y="3429000"/>
            <a:ext cx="5453060" cy="1152128"/>
          </a:xfrm>
          <a:prstGeom prst="rect">
            <a:avLst/>
          </a:prstGeom>
          <a:noFill/>
          <a:ln w="9525">
            <a:noFill/>
            <a:miter lim="800000"/>
            <a:headEnd/>
            <a:tailEnd/>
          </a:ln>
          <a:effectLst/>
        </p:spPr>
      </p:pic>
      <p:pic>
        <p:nvPicPr>
          <p:cNvPr id="2055" name="Picture 7"/>
          <p:cNvPicPr>
            <a:picLocks noGrp="1" noChangeAspect="1" noChangeArrowheads="1"/>
          </p:cNvPicPr>
          <p:nvPr>
            <p:ph idx="1"/>
          </p:nvPr>
        </p:nvPicPr>
        <p:blipFill>
          <a:blip r:embed="rId5" cstate="print"/>
          <a:srcRect/>
          <a:stretch>
            <a:fillRect/>
          </a:stretch>
        </p:blipFill>
        <p:spPr bwMode="auto">
          <a:xfrm>
            <a:off x="323528" y="620688"/>
            <a:ext cx="8510036" cy="936104"/>
          </a:xfrm>
          <a:prstGeom prst="rect">
            <a:avLst/>
          </a:prstGeom>
          <a:noFill/>
          <a:ln w="9525">
            <a:noFill/>
            <a:miter lim="800000"/>
            <a:headEnd/>
            <a:tailEnd/>
          </a:ln>
          <a:effectLst/>
        </p:spPr>
      </p:pic>
    </p:spTree>
    <p:extLst>
      <p:ext uri="{BB962C8B-B14F-4D97-AF65-F5344CB8AC3E}">
        <p14:creationId xmlns:p14="http://schemas.microsoft.com/office/powerpoint/2010/main" val="1041247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4" y="1153889"/>
            <a:ext cx="4433024" cy="3953436"/>
          </a:xfrm>
        </p:spPr>
        <p:txBody>
          <a:bodyPr/>
          <a:lstStyle/>
          <a:p>
            <a:r>
              <a:rPr lang="en-US" dirty="0">
                <a:solidFill>
                  <a:srgbClr val="FFFFFF"/>
                </a:solidFill>
              </a:rPr>
              <a:t>What we expect from Future</a:t>
            </a:r>
          </a:p>
          <a:p>
            <a:r>
              <a:rPr lang="en-US" dirty="0">
                <a:solidFill>
                  <a:srgbClr val="FFFFFF"/>
                </a:solidFill>
              </a:rPr>
              <a:t>Close </a:t>
            </a:r>
            <a:r>
              <a:rPr lang="en-US" dirty="0" err="1">
                <a:solidFill>
                  <a:srgbClr val="FFFFFF"/>
                </a:solidFill>
              </a:rPr>
              <a:t>collobaration</a:t>
            </a:r>
            <a:r>
              <a:rPr lang="en-US" dirty="0">
                <a:solidFill>
                  <a:srgbClr val="FFFFFF"/>
                </a:solidFill>
              </a:rPr>
              <a:t> with Endo Urology Society</a:t>
            </a:r>
          </a:p>
          <a:p>
            <a:r>
              <a:rPr lang="en-US" dirty="0">
                <a:solidFill>
                  <a:srgbClr val="FFFFFF"/>
                </a:solidFill>
              </a:rPr>
              <a:t>Accreditation of nursing training </a:t>
            </a:r>
            <a:r>
              <a:rPr lang="en-US" dirty="0" err="1">
                <a:solidFill>
                  <a:srgbClr val="FFFFFF"/>
                </a:solidFill>
              </a:rPr>
              <a:t>programme</a:t>
            </a:r>
            <a:r>
              <a:rPr lang="en-US" dirty="0">
                <a:solidFill>
                  <a:srgbClr val="FFFFFF"/>
                </a:solidFill>
              </a:rPr>
              <a:t> in Europe with EAUN and </a:t>
            </a:r>
            <a:r>
              <a:rPr lang="en-US" dirty="0" err="1">
                <a:solidFill>
                  <a:srgbClr val="FFFFFF"/>
                </a:solidFill>
              </a:rPr>
              <a:t>Endourology</a:t>
            </a:r>
            <a:r>
              <a:rPr lang="en-US" dirty="0">
                <a:solidFill>
                  <a:srgbClr val="FFFFFF"/>
                </a:solidFill>
              </a:rPr>
              <a:t> Society</a:t>
            </a:r>
          </a:p>
        </p:txBody>
      </p:sp>
      <p:pic>
        <p:nvPicPr>
          <p:cNvPr id="4" name="Picture 2" descr="C:\Users\user\Desktop\course pics\DSC_00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250114" y="1153889"/>
            <a:ext cx="3657600" cy="3975100"/>
          </a:xfrm>
          <a:prstGeom prst="rect">
            <a:avLst/>
          </a:prstGeom>
          <a:noFill/>
        </p:spPr>
      </p:pic>
    </p:spTree>
    <p:extLst>
      <p:ext uri="{BB962C8B-B14F-4D97-AF65-F5344CB8AC3E}">
        <p14:creationId xmlns:p14="http://schemas.microsoft.com/office/powerpoint/2010/main" val="2358699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6"/>
          <p:cNvSpPr txBox="1">
            <a:spLocks noChangeArrowheads="1"/>
          </p:cNvSpPr>
          <p:nvPr/>
        </p:nvSpPr>
        <p:spPr bwMode="auto">
          <a:xfrm>
            <a:off x="1905000" y="989684"/>
            <a:ext cx="2879725" cy="171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165" tIns="8583" rIns="17165" bIns="8583">
            <a:spAutoFit/>
          </a:bodyPr>
          <a:lstStyle>
            <a:lvl1pPr defTabSz="169863" eaLnBrk="0" hangingPunct="0">
              <a:defRPr sz="2400">
                <a:solidFill>
                  <a:schemeClr val="tx1"/>
                </a:solidFill>
                <a:latin typeface="Times New Roman" charset="0"/>
                <a:ea typeface="ＭＳ Ｐゴシック" charset="0"/>
                <a:cs typeface="ＭＳ Ｐゴシック" charset="0"/>
              </a:defRPr>
            </a:lvl1pPr>
            <a:lvl2pPr marL="742950" indent="-285750" defTabSz="169863" eaLnBrk="0" hangingPunct="0">
              <a:defRPr sz="2400">
                <a:solidFill>
                  <a:schemeClr val="tx1"/>
                </a:solidFill>
                <a:latin typeface="Times New Roman" charset="0"/>
                <a:ea typeface="ＭＳ Ｐゴシック" charset="0"/>
              </a:defRPr>
            </a:lvl2pPr>
            <a:lvl3pPr marL="1143000" indent="-228600" defTabSz="169863" eaLnBrk="0" hangingPunct="0">
              <a:defRPr sz="2400">
                <a:solidFill>
                  <a:schemeClr val="tx1"/>
                </a:solidFill>
                <a:latin typeface="Times New Roman" charset="0"/>
                <a:ea typeface="ＭＳ Ｐゴシック" charset="0"/>
              </a:defRPr>
            </a:lvl3pPr>
            <a:lvl4pPr marL="1600200" indent="-228600" defTabSz="169863" eaLnBrk="0" hangingPunct="0">
              <a:defRPr sz="2400">
                <a:solidFill>
                  <a:schemeClr val="tx1"/>
                </a:solidFill>
                <a:latin typeface="Times New Roman" charset="0"/>
                <a:ea typeface="ＭＳ Ｐゴシック" charset="0"/>
              </a:defRPr>
            </a:lvl4pPr>
            <a:lvl5pPr marL="2057400" indent="-228600" defTabSz="169863" eaLnBrk="0" hangingPunct="0">
              <a:defRPr sz="2400">
                <a:solidFill>
                  <a:schemeClr val="tx1"/>
                </a:solidFill>
                <a:latin typeface="Times New Roman" charset="0"/>
                <a:ea typeface="ＭＳ Ｐゴシック" charset="0"/>
              </a:defRPr>
            </a:lvl5pPr>
            <a:lvl6pPr marL="2514600" indent="-228600" defTabSz="1698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1698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1698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1698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tr-TR" sz="1000"/>
          </a:p>
        </p:txBody>
      </p:sp>
      <p:sp>
        <p:nvSpPr>
          <p:cNvPr id="4099" name="Text Box 4"/>
          <p:cNvSpPr txBox="1">
            <a:spLocks noChangeArrowheads="1"/>
          </p:cNvSpPr>
          <p:nvPr/>
        </p:nvSpPr>
        <p:spPr bwMode="auto">
          <a:xfrm>
            <a:off x="250825" y="-120539"/>
            <a:ext cx="8281988" cy="2856653"/>
          </a:xfrm>
          <a:prstGeom prst="rect">
            <a:avLst/>
          </a:prstGeom>
          <a:noFill/>
          <a:ln w="9525">
            <a:noFill/>
            <a:miter lim="800000"/>
            <a:headEnd/>
            <a:tailEnd/>
          </a:ln>
        </p:spPr>
        <p:txBody>
          <a:bodyPr lIns="85825" tIns="42913" rIns="85825" bIns="42913">
            <a:spAutoFit/>
          </a:bodyPr>
          <a:lstStyle/>
          <a:p>
            <a:pPr>
              <a:lnSpc>
                <a:spcPct val="150000"/>
              </a:lnSpc>
              <a:defRPr/>
            </a:pPr>
            <a:r>
              <a:rPr lang="en-US" sz="2000" b="1" dirty="0">
                <a:solidFill>
                  <a:srgbClr val="FFFF00"/>
                </a:solidFill>
                <a:latin typeface="Times New Roman" pitchFamily="18" charset="0"/>
                <a:ea typeface="+mn-ea"/>
                <a:cs typeface="Arial" charset="0"/>
              </a:rPr>
              <a:t>Laparoscopic Training 2004-2022  </a:t>
            </a:r>
            <a:endParaRPr lang="tr-TR" sz="2000" b="1" dirty="0">
              <a:solidFill>
                <a:srgbClr val="FFFF00"/>
              </a:solidFill>
              <a:latin typeface="Times New Roman" pitchFamily="18" charset="0"/>
              <a:ea typeface="+mn-ea"/>
              <a:cs typeface="Arial" charset="0"/>
            </a:endParaRPr>
          </a:p>
          <a:p>
            <a:pPr>
              <a:lnSpc>
                <a:spcPct val="150000"/>
              </a:lnSpc>
              <a:defRPr/>
            </a:pPr>
            <a:r>
              <a:rPr lang="en-US" sz="2000" b="1" dirty="0">
                <a:solidFill>
                  <a:srgbClr val="FFFF00"/>
                </a:solidFill>
                <a:latin typeface="Times New Roman" pitchFamily="18" charset="0"/>
                <a:ea typeface="+mn-ea"/>
                <a:cs typeface="Arial" charset="0"/>
              </a:rPr>
              <a:t>What has changed?</a:t>
            </a:r>
            <a:endParaRPr lang="tr-TR" sz="2000" b="1" dirty="0">
              <a:solidFill>
                <a:srgbClr val="FFFF00"/>
              </a:solidFill>
              <a:latin typeface="Times New Roman" pitchFamily="18" charset="0"/>
              <a:ea typeface="+mn-ea"/>
              <a:cs typeface="Arial" charset="0"/>
            </a:endParaRPr>
          </a:p>
          <a:p>
            <a:pPr>
              <a:lnSpc>
                <a:spcPct val="150000"/>
              </a:lnSpc>
              <a:defRPr/>
            </a:pPr>
            <a:r>
              <a:rPr lang="tr-TR" b="1" dirty="0">
                <a:solidFill>
                  <a:srgbClr val="FFFFFF"/>
                </a:solidFill>
                <a:latin typeface="Times New Roman" pitchFamily="18" charset="0"/>
                <a:ea typeface="+mn-ea"/>
                <a:cs typeface="Arial" charset="0"/>
              </a:rPr>
              <a:t>The5th International Course </a:t>
            </a:r>
            <a:r>
              <a:rPr lang="tr-TR" b="1" dirty="0" err="1">
                <a:solidFill>
                  <a:srgbClr val="FFFFFF"/>
                </a:solidFill>
                <a:latin typeface="Times New Roman" pitchFamily="18" charset="0"/>
                <a:ea typeface="+mn-ea"/>
                <a:cs typeface="Arial" charset="0"/>
              </a:rPr>
              <a:t>and</a:t>
            </a:r>
            <a:r>
              <a:rPr lang="tr-TR" b="1" dirty="0">
                <a:solidFill>
                  <a:srgbClr val="FFFFFF"/>
                </a:solidFill>
                <a:latin typeface="Times New Roman" pitchFamily="18" charset="0"/>
                <a:ea typeface="+mn-ea"/>
                <a:cs typeface="Arial" charset="0"/>
              </a:rPr>
              <a:t> Workshop on </a:t>
            </a:r>
            <a:r>
              <a:rPr lang="tr-TR" b="1" dirty="0" err="1">
                <a:solidFill>
                  <a:srgbClr val="FFFFFF"/>
                </a:solidFill>
                <a:latin typeface="Times New Roman" pitchFamily="18" charset="0"/>
                <a:ea typeface="+mn-ea"/>
                <a:cs typeface="Arial" charset="0"/>
              </a:rPr>
              <a:t>advanced</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lapaeoscopic</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Urology</a:t>
            </a:r>
            <a:endParaRPr lang="tr-TR" b="1" dirty="0">
              <a:solidFill>
                <a:srgbClr val="FFFFFF"/>
              </a:solidFill>
              <a:latin typeface="Times New Roman" pitchFamily="18" charset="0"/>
              <a:ea typeface="+mn-ea"/>
              <a:cs typeface="Arial" charset="0"/>
            </a:endParaRPr>
          </a:p>
          <a:p>
            <a:pPr>
              <a:lnSpc>
                <a:spcPct val="150000"/>
              </a:lnSpc>
              <a:defRPr/>
            </a:pPr>
            <a:r>
              <a:rPr lang="tr-TR" b="1" dirty="0">
                <a:solidFill>
                  <a:srgbClr val="FFFFFF"/>
                </a:solidFill>
                <a:latin typeface="Times New Roman" pitchFamily="18" charset="0"/>
                <a:cs typeface="Arial" charset="0"/>
              </a:rPr>
              <a:t>54</a:t>
            </a:r>
            <a:r>
              <a:rPr lang="tr-TR" b="1" dirty="0">
                <a:solidFill>
                  <a:srgbClr val="FFFFFF"/>
                </a:solidFill>
                <a:latin typeface="Times New Roman" pitchFamily="18" charset="0"/>
                <a:ea typeface="+mn-ea"/>
                <a:cs typeface="Arial" charset="0"/>
              </a:rPr>
              <a:t>h. Advanced </a:t>
            </a:r>
            <a:r>
              <a:rPr lang="tr-TR" b="1" dirty="0" err="1">
                <a:solidFill>
                  <a:srgbClr val="FFFFFF"/>
                </a:solidFill>
                <a:latin typeface="Times New Roman" pitchFamily="18" charset="0"/>
                <a:ea typeface="+mn-ea"/>
                <a:cs typeface="Arial" charset="0"/>
              </a:rPr>
              <a:t>Apllied</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Laparoscopic</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Urology</a:t>
            </a:r>
            <a:r>
              <a:rPr lang="tr-TR" b="1" dirty="0">
                <a:solidFill>
                  <a:srgbClr val="FFFFFF"/>
                </a:solidFill>
                <a:latin typeface="Times New Roman" pitchFamily="18" charset="0"/>
                <a:ea typeface="+mn-ea"/>
                <a:cs typeface="Arial" charset="0"/>
              </a:rPr>
              <a:t> Course </a:t>
            </a:r>
            <a:r>
              <a:rPr lang="tr-TR" b="1" dirty="0" err="1">
                <a:solidFill>
                  <a:srgbClr val="FFFFFF"/>
                </a:solidFill>
                <a:latin typeface="Times New Roman" pitchFamily="18" charset="0"/>
                <a:ea typeface="+mn-ea"/>
                <a:cs typeface="Arial" charset="0"/>
              </a:rPr>
              <a:t>and</a:t>
            </a:r>
            <a:r>
              <a:rPr lang="tr-TR" b="1" dirty="0">
                <a:solidFill>
                  <a:srgbClr val="FFFFFF"/>
                </a:solidFill>
                <a:latin typeface="Times New Roman" pitchFamily="18" charset="0"/>
                <a:ea typeface="+mn-ea"/>
                <a:cs typeface="Arial" charset="0"/>
              </a:rPr>
              <a:t>  mini </a:t>
            </a:r>
            <a:r>
              <a:rPr lang="tr-TR" b="1" dirty="0" err="1">
                <a:solidFill>
                  <a:srgbClr val="FFFFFF"/>
                </a:solidFill>
                <a:latin typeface="Times New Roman" pitchFamily="18" charset="0"/>
                <a:ea typeface="+mn-ea"/>
                <a:cs typeface="Arial" charset="0"/>
              </a:rPr>
              <a:t>Laparoscopy</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Symposium</a:t>
            </a:r>
            <a:r>
              <a:rPr lang="tr-TR" b="1" dirty="0">
                <a:solidFill>
                  <a:srgbClr val="FFFFFF"/>
                </a:solidFill>
                <a:latin typeface="Times New Roman" pitchFamily="18" charset="0"/>
                <a:ea typeface="+mn-ea"/>
                <a:cs typeface="Arial" charset="0"/>
              </a:rPr>
              <a:t>, </a:t>
            </a:r>
          </a:p>
          <a:p>
            <a:pPr>
              <a:lnSpc>
                <a:spcPct val="150000"/>
              </a:lnSpc>
              <a:defRPr/>
            </a:pPr>
            <a:r>
              <a:rPr lang="tr-TR" b="1" dirty="0">
                <a:solidFill>
                  <a:srgbClr val="FFFFFF"/>
                </a:solidFill>
                <a:latin typeface="Times New Roman" pitchFamily="18" charset="0"/>
                <a:ea typeface="+mn-ea"/>
                <a:cs typeface="Arial" charset="0"/>
              </a:rPr>
              <a:t>21 E </a:t>
            </a:r>
            <a:r>
              <a:rPr lang="tr-TR" b="1" dirty="0" err="1">
                <a:solidFill>
                  <a:srgbClr val="FFFFFF"/>
                </a:solidFill>
                <a:latin typeface="Times New Roman" pitchFamily="18" charset="0"/>
                <a:ea typeface="+mn-ea"/>
                <a:cs typeface="Arial" charset="0"/>
              </a:rPr>
              <a:t>Blus</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Hans</a:t>
            </a:r>
            <a:r>
              <a:rPr lang="tr-TR" b="1" dirty="0">
                <a:solidFill>
                  <a:srgbClr val="FFFFFF"/>
                </a:solidFill>
                <a:latin typeface="Times New Roman" pitchFamily="18" charset="0"/>
                <a:ea typeface="+mn-ea"/>
                <a:cs typeface="Arial" charset="0"/>
              </a:rPr>
              <a:t> on </a:t>
            </a:r>
            <a:r>
              <a:rPr lang="tr-TR" b="1" dirty="0" err="1">
                <a:solidFill>
                  <a:srgbClr val="FFFFFF"/>
                </a:solidFill>
                <a:latin typeface="Times New Roman" pitchFamily="18" charset="0"/>
                <a:ea typeface="+mn-ea"/>
                <a:cs typeface="Arial" charset="0"/>
              </a:rPr>
              <a:t>training</a:t>
            </a:r>
            <a:r>
              <a:rPr lang="tr-TR" b="1" dirty="0">
                <a:solidFill>
                  <a:srgbClr val="FFFFFF"/>
                </a:solidFill>
                <a:latin typeface="Times New Roman" pitchFamily="18" charset="0"/>
                <a:ea typeface="+mn-ea"/>
                <a:cs typeface="Arial" charset="0"/>
              </a:rPr>
              <a:t> </a:t>
            </a:r>
            <a:r>
              <a:rPr lang="tr-TR" b="1" dirty="0" err="1">
                <a:solidFill>
                  <a:srgbClr val="FFFFFF"/>
                </a:solidFill>
                <a:latin typeface="Times New Roman" pitchFamily="18" charset="0"/>
                <a:ea typeface="+mn-ea"/>
                <a:cs typeface="Arial" charset="0"/>
              </a:rPr>
              <a:t>course</a:t>
            </a:r>
            <a:endParaRPr lang="tr-TR" b="1" dirty="0">
              <a:solidFill>
                <a:srgbClr val="FFFFFF"/>
              </a:solidFill>
              <a:latin typeface="Times New Roman" pitchFamily="18" charset="0"/>
              <a:ea typeface="+mn-ea"/>
              <a:cs typeface="Arial" charset="0"/>
            </a:endParaRPr>
          </a:p>
          <a:p>
            <a:pPr>
              <a:defRPr/>
            </a:pPr>
            <a:endParaRPr lang="tr-TR" sz="1200" b="1" dirty="0">
              <a:solidFill>
                <a:schemeClr val="bg1"/>
              </a:solidFill>
              <a:effectLst>
                <a:outerShdw blurRad="38100" dist="38100" dir="2700000" algn="tl">
                  <a:srgbClr val="000000">
                    <a:alpha val="43137"/>
                  </a:srgbClr>
                </a:outerShdw>
              </a:effectLst>
              <a:latin typeface="Times New Roman" pitchFamily="18" charset="0"/>
              <a:ea typeface="+mn-ea"/>
              <a:cs typeface="Arial" charset="0"/>
            </a:endParaRPr>
          </a:p>
        </p:txBody>
      </p:sp>
      <p:pic>
        <p:nvPicPr>
          <p:cNvPr id="337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3140343"/>
            <a:ext cx="2484438" cy="341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6" descr="C:\Users\samsung-\Pictures\20130326_09501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0339" y="2565142"/>
            <a:ext cx="2016125" cy="649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7" descr="C:\Users\samsung-\Pictures\20130326_09483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0339" y="3248193"/>
            <a:ext cx="2016125" cy="3582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7 Metin kutusu"/>
          <p:cNvSpPr txBox="1">
            <a:spLocks noChangeArrowheads="1"/>
          </p:cNvSpPr>
          <p:nvPr/>
        </p:nvSpPr>
        <p:spPr bwMode="auto">
          <a:xfrm>
            <a:off x="3276600" y="1989942"/>
            <a:ext cx="9540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tr-TR">
                <a:solidFill>
                  <a:schemeClr val="bg1"/>
                </a:solidFill>
              </a:rPr>
              <a:t>2012</a:t>
            </a:r>
          </a:p>
        </p:txBody>
      </p:sp>
      <p:sp>
        <p:nvSpPr>
          <p:cNvPr id="33799" name="8 Metin kutusu"/>
          <p:cNvSpPr txBox="1">
            <a:spLocks noChangeArrowheads="1"/>
          </p:cNvSpPr>
          <p:nvPr/>
        </p:nvSpPr>
        <p:spPr bwMode="auto">
          <a:xfrm>
            <a:off x="5364163" y="2334639"/>
            <a:ext cx="8002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tr-TR">
                <a:solidFill>
                  <a:schemeClr val="bg1"/>
                </a:solidFill>
              </a:rPr>
              <a:t>2013</a:t>
            </a:r>
          </a:p>
        </p:txBody>
      </p:sp>
      <p:sp>
        <p:nvSpPr>
          <p:cNvPr id="33800" name="9 Metin kutusu"/>
          <p:cNvSpPr txBox="1">
            <a:spLocks noChangeArrowheads="1"/>
          </p:cNvSpPr>
          <p:nvPr/>
        </p:nvSpPr>
        <p:spPr bwMode="auto">
          <a:xfrm>
            <a:off x="1179513" y="2469980"/>
            <a:ext cx="8002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tr-TR">
                <a:solidFill>
                  <a:schemeClr val="bg1"/>
                </a:solidFill>
              </a:rPr>
              <a:t>2004</a:t>
            </a:r>
          </a:p>
        </p:txBody>
      </p:sp>
      <p:pic>
        <p:nvPicPr>
          <p:cNvPr id="33801"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7901" y="3140343"/>
            <a:ext cx="2087563" cy="3550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3" name="7 Metin kutusu"/>
          <p:cNvSpPr txBox="1">
            <a:spLocks noChangeArrowheads="1"/>
          </p:cNvSpPr>
          <p:nvPr/>
        </p:nvSpPr>
        <p:spPr bwMode="auto">
          <a:xfrm>
            <a:off x="7544956" y="1267346"/>
            <a:ext cx="95408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tr-TR" dirty="0">
                <a:solidFill>
                  <a:schemeClr val="bg1"/>
                </a:solidFill>
              </a:rPr>
              <a:t>2016-2017 2018</a:t>
            </a:r>
          </a:p>
          <a:p>
            <a:pPr eaLnBrk="1" hangingPunct="1"/>
            <a:r>
              <a:rPr lang="tr-TR" dirty="0">
                <a:solidFill>
                  <a:schemeClr val="bg1"/>
                </a:solidFill>
              </a:rPr>
              <a:t>2019</a:t>
            </a:r>
          </a:p>
          <a:p>
            <a:pPr eaLnBrk="1" hangingPunct="1"/>
            <a:r>
              <a:rPr lang="tr-TR" dirty="0">
                <a:solidFill>
                  <a:schemeClr val="bg1"/>
                </a:solidFill>
              </a:rPr>
              <a:t>2020</a:t>
            </a:r>
          </a:p>
          <a:p>
            <a:pPr eaLnBrk="1" hangingPunct="1"/>
            <a:r>
              <a:rPr lang="tr-TR" dirty="0">
                <a:solidFill>
                  <a:schemeClr val="bg1"/>
                </a:solidFill>
              </a:rPr>
              <a:t>2022</a:t>
            </a: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87732" y="3797630"/>
            <a:ext cx="2268536" cy="1264727"/>
          </a:xfrm>
          <a:prstGeom prst="rect">
            <a:avLst/>
          </a:prstGeom>
        </p:spPr>
      </p:pic>
      <p:pic>
        <p:nvPicPr>
          <p:cNvPr id="4" name="Picture 3" descr="A group of flags on a wall&#10;&#10;Description automatically generated with low confidence">
            <a:extLst>
              <a:ext uri="{FF2B5EF4-FFF2-40B4-BE49-F238E27FC236}">
                <a16:creationId xmlns:a16="http://schemas.microsoft.com/office/drawing/2014/main" id="{6CD786FD-DAA8-E983-4F36-7EEDCB6C3C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87732" y="5153891"/>
            <a:ext cx="2272145" cy="1704109"/>
          </a:xfrm>
          <a:prstGeom prst="rect">
            <a:avLst/>
          </a:prstGeom>
        </p:spPr>
      </p:pic>
    </p:spTree>
    <p:extLst>
      <p:ext uri="{BB962C8B-B14F-4D97-AF65-F5344CB8AC3E}">
        <p14:creationId xmlns:p14="http://schemas.microsoft.com/office/powerpoint/2010/main" val="222202454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F:\Samsung Laptap\Masa üstü Dosyalar Şubat 2012\Fotograflar\DSC_00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2801" y="2085103"/>
            <a:ext cx="4937125" cy="441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2" name="Rectangle 5"/>
          <p:cNvSpPr>
            <a:spLocks noChangeArrowheads="1"/>
          </p:cNvSpPr>
          <p:nvPr/>
        </p:nvSpPr>
        <p:spPr bwMode="auto">
          <a:xfrm>
            <a:off x="0" y="150629"/>
            <a:ext cx="48993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r>
              <a:rPr lang="tr-TR" sz="1400" b="1">
                <a:latin typeface="Calibri" charset="0"/>
              </a:rPr>
              <a:t>Then We Used the international ones such as Greece , Romania</a:t>
            </a:r>
            <a:endParaRPr lang="tr-TR"/>
          </a:p>
        </p:txBody>
      </p:sp>
      <p:sp>
        <p:nvSpPr>
          <p:cNvPr id="7" name="6 Dikdörtgen"/>
          <p:cNvSpPr/>
          <p:nvPr/>
        </p:nvSpPr>
        <p:spPr>
          <a:xfrm>
            <a:off x="468314" y="551939"/>
            <a:ext cx="8135937" cy="646331"/>
          </a:xfrm>
          <a:prstGeom prst="rect">
            <a:avLst/>
          </a:prstGeom>
        </p:spPr>
        <p:txBody>
          <a:bodyPr>
            <a:spAutoFit/>
          </a:bodyPr>
          <a:lstStyle/>
          <a:p>
            <a:pPr>
              <a:defRPr/>
            </a:pP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Then</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We</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Used</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the</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international</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ones</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such</a:t>
            </a:r>
            <a:r>
              <a:rPr lang="tr-TR" kern="0" dirty="0">
                <a:solidFill>
                  <a:srgbClr val="FFFFFF"/>
                </a:solidFill>
                <a:latin typeface="Times New Roman"/>
                <a:ea typeface="+mn-ea"/>
                <a:cs typeface="+mn-cs"/>
              </a:rPr>
              <a:t> as</a:t>
            </a:r>
          </a:p>
          <a:p>
            <a:pPr algn="ctr">
              <a:defRPr/>
            </a:pP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European</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Surgical</a:t>
            </a:r>
            <a:r>
              <a:rPr lang="tr-TR" kern="0" dirty="0">
                <a:solidFill>
                  <a:srgbClr val="FFFFFF"/>
                </a:solidFill>
                <a:latin typeface="Times New Roman"/>
                <a:ea typeface="+mn-ea"/>
                <a:cs typeface="+mn-cs"/>
              </a:rPr>
              <a:t> </a:t>
            </a:r>
            <a:r>
              <a:rPr lang="tr-TR" kern="0" dirty="0" err="1">
                <a:solidFill>
                  <a:srgbClr val="FFFFFF"/>
                </a:solidFill>
                <a:latin typeface="Times New Roman"/>
                <a:ea typeface="+mn-ea"/>
                <a:cs typeface="+mn-cs"/>
              </a:rPr>
              <a:t>Institute</a:t>
            </a:r>
            <a:endParaRPr lang="tr-TR" dirty="0">
              <a:latin typeface="Times New Roman" pitchFamily="18" charset="0"/>
              <a:ea typeface="+mn-ea"/>
              <a:cs typeface="Arial" charset="0"/>
            </a:endParaRPr>
          </a:p>
        </p:txBody>
      </p:sp>
    </p:spTree>
    <p:extLst>
      <p:ext uri="{BB962C8B-B14F-4D97-AF65-F5344CB8AC3E}">
        <p14:creationId xmlns:p14="http://schemas.microsoft.com/office/powerpoint/2010/main" val="82333306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150" y="934702"/>
            <a:ext cx="3917950" cy="5756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8" name="1 Başlık"/>
          <p:cNvSpPr>
            <a:spLocks noGrp="1"/>
          </p:cNvSpPr>
          <p:nvPr>
            <p:ph type="title"/>
          </p:nvPr>
        </p:nvSpPr>
        <p:spPr>
          <a:xfrm>
            <a:off x="0" y="0"/>
            <a:ext cx="5329238" cy="1144058"/>
          </a:xfrm>
        </p:spPr>
        <p:txBody>
          <a:bodyPr/>
          <a:lstStyle/>
          <a:p>
            <a:r>
              <a:rPr lang="tr-TR">
                <a:solidFill>
                  <a:srgbClr val="98FFFF"/>
                </a:solidFill>
                <a:latin typeface="Times New Roman" charset="0"/>
              </a:rPr>
              <a:t>Accreditation</a:t>
            </a:r>
          </a:p>
        </p:txBody>
      </p:sp>
      <p:sp>
        <p:nvSpPr>
          <p:cNvPr id="60419" name="2 İçerik Yer Tutucusu"/>
          <p:cNvSpPr>
            <a:spLocks noGrp="1"/>
          </p:cNvSpPr>
          <p:nvPr>
            <p:ph idx="1"/>
          </p:nvPr>
        </p:nvSpPr>
        <p:spPr>
          <a:xfrm>
            <a:off x="4643438" y="359501"/>
            <a:ext cx="4500562" cy="5648387"/>
          </a:xfrm>
        </p:spPr>
        <p:txBody>
          <a:bodyPr>
            <a:normAutofit lnSpcReduction="10000"/>
          </a:bodyPr>
          <a:lstStyle/>
          <a:p>
            <a:r>
              <a:rPr lang="en-GB" sz="2000" dirty="0">
                <a:latin typeface="Times New Roman" charset="0"/>
              </a:rPr>
              <a:t>The Ministry of Health of Turkey </a:t>
            </a:r>
            <a:r>
              <a:rPr lang="en-GB" sz="2000" dirty="0">
                <a:solidFill>
                  <a:srgbClr val="FFFF00"/>
                </a:solidFill>
                <a:latin typeface="Times New Roman" charset="0"/>
              </a:rPr>
              <a:t>has accredited our courses since the 3</a:t>
            </a:r>
            <a:r>
              <a:rPr lang="en-GB" sz="2000" baseline="30000" dirty="0">
                <a:solidFill>
                  <a:srgbClr val="FFFF00"/>
                </a:solidFill>
                <a:latin typeface="Times New Roman" charset="0"/>
              </a:rPr>
              <a:t>rd</a:t>
            </a:r>
            <a:r>
              <a:rPr lang="en-GB" sz="2000" dirty="0">
                <a:solidFill>
                  <a:srgbClr val="FFFF00"/>
                </a:solidFill>
                <a:latin typeface="Times New Roman" charset="0"/>
              </a:rPr>
              <a:t> course and currently our course is the only authorized course that can issue the certificate to the trainees</a:t>
            </a:r>
            <a:endParaRPr lang="tr-TR" sz="2000" dirty="0">
              <a:solidFill>
                <a:srgbClr val="FFFF00"/>
              </a:solidFill>
              <a:latin typeface="Times New Roman" charset="0"/>
            </a:endParaRPr>
          </a:p>
          <a:p>
            <a:r>
              <a:rPr lang="en-GB" sz="2000" dirty="0">
                <a:solidFill>
                  <a:srgbClr val="FFFF00"/>
                </a:solidFill>
                <a:latin typeface="Times New Roman" charset="0"/>
              </a:rPr>
              <a:t>Additionally, our 3</a:t>
            </a:r>
            <a:r>
              <a:rPr lang="en-GB" sz="2000" baseline="30000" dirty="0">
                <a:solidFill>
                  <a:srgbClr val="FFFF00"/>
                </a:solidFill>
                <a:latin typeface="Times New Roman" charset="0"/>
              </a:rPr>
              <a:t>rd</a:t>
            </a:r>
            <a:r>
              <a:rPr lang="en-GB" sz="2000" dirty="0">
                <a:solidFill>
                  <a:srgbClr val="FFFF00"/>
                </a:solidFill>
                <a:latin typeface="Times New Roman" charset="0"/>
              </a:rPr>
              <a:t> course was accepted among the sequential courses of </a:t>
            </a:r>
            <a:r>
              <a:rPr lang="tr-TR" sz="2000" dirty="0">
                <a:solidFill>
                  <a:srgbClr val="FFFF00"/>
                </a:solidFill>
                <a:latin typeface="Times New Roman" charset="0"/>
              </a:rPr>
              <a:t> </a:t>
            </a:r>
            <a:r>
              <a:rPr lang="en-GB" sz="2000" dirty="0">
                <a:solidFill>
                  <a:srgbClr val="FFFFFF"/>
                </a:solidFill>
                <a:latin typeface="Times New Roman" charset="0"/>
              </a:rPr>
              <a:t>EBU</a:t>
            </a:r>
            <a:r>
              <a:rPr lang="tr-TR" sz="2000" dirty="0">
                <a:solidFill>
                  <a:srgbClr val="FFFFFF"/>
                </a:solidFill>
                <a:latin typeface="Times New Roman" charset="0"/>
              </a:rPr>
              <a:t> </a:t>
            </a:r>
            <a:r>
              <a:rPr lang="tr-TR" sz="2000" dirty="0" err="1">
                <a:solidFill>
                  <a:srgbClr val="FFFFFF"/>
                </a:solidFill>
                <a:latin typeface="Times New Roman" charset="0"/>
              </a:rPr>
              <a:t>and</a:t>
            </a:r>
            <a:r>
              <a:rPr lang="tr-TR" sz="2000" dirty="0">
                <a:solidFill>
                  <a:srgbClr val="FFFFFF"/>
                </a:solidFill>
                <a:latin typeface="Times New Roman" charset="0"/>
              </a:rPr>
              <a:t> 7th </a:t>
            </a:r>
            <a:r>
              <a:rPr lang="tr-TR" sz="2000" dirty="0" err="1">
                <a:solidFill>
                  <a:srgbClr val="FFFFFF"/>
                </a:solidFill>
                <a:latin typeface="Times New Roman" charset="0"/>
              </a:rPr>
              <a:t>course</a:t>
            </a:r>
            <a:r>
              <a:rPr lang="tr-TR" sz="2000" dirty="0">
                <a:solidFill>
                  <a:srgbClr val="FFFFFF"/>
                </a:solidFill>
                <a:latin typeface="Times New Roman" charset="0"/>
              </a:rPr>
              <a:t> </a:t>
            </a:r>
            <a:r>
              <a:rPr lang="tr-TR" sz="2000" dirty="0" err="1">
                <a:solidFill>
                  <a:srgbClr val="FFFFFF"/>
                </a:solidFill>
                <a:latin typeface="Times New Roman" charset="0"/>
              </a:rPr>
              <a:t>acredidated</a:t>
            </a:r>
            <a:r>
              <a:rPr lang="tr-TR" sz="2000" dirty="0">
                <a:solidFill>
                  <a:srgbClr val="FFFFFF"/>
                </a:solidFill>
                <a:latin typeface="Times New Roman" charset="0"/>
              </a:rPr>
              <a:t> </a:t>
            </a:r>
            <a:r>
              <a:rPr lang="tr-TR" sz="2000" dirty="0" err="1">
                <a:solidFill>
                  <a:srgbClr val="FFFFFF"/>
                </a:solidFill>
                <a:latin typeface="Times New Roman" charset="0"/>
              </a:rPr>
              <a:t>with</a:t>
            </a:r>
            <a:r>
              <a:rPr lang="tr-TR" sz="2000" dirty="0">
                <a:solidFill>
                  <a:srgbClr val="FFFFFF"/>
                </a:solidFill>
                <a:latin typeface="Times New Roman" charset="0"/>
              </a:rPr>
              <a:t> 24 </a:t>
            </a:r>
            <a:r>
              <a:rPr lang="tr-TR" sz="2000" dirty="0" err="1">
                <a:solidFill>
                  <a:srgbClr val="FFFFFF"/>
                </a:solidFill>
                <a:latin typeface="Times New Roman" charset="0"/>
              </a:rPr>
              <a:t>points</a:t>
            </a:r>
            <a:endParaRPr lang="tr-TR" sz="2000" dirty="0">
              <a:solidFill>
                <a:srgbClr val="FFFFFF"/>
              </a:solidFill>
              <a:latin typeface="Times New Roman" charset="0"/>
            </a:endParaRPr>
          </a:p>
          <a:p>
            <a:r>
              <a:rPr lang="en-GB" sz="2000" dirty="0">
                <a:solidFill>
                  <a:srgbClr val="FFFF00"/>
                </a:solidFill>
                <a:latin typeface="Times New Roman" charset="0"/>
              </a:rPr>
              <a:t>Our courses are also considered as post graduate courses by the </a:t>
            </a:r>
            <a:r>
              <a:rPr lang="en-GB" sz="2000" dirty="0">
                <a:solidFill>
                  <a:srgbClr val="FFFFFF"/>
                </a:solidFill>
                <a:latin typeface="Times New Roman" charset="0"/>
              </a:rPr>
              <a:t>Turkish </a:t>
            </a:r>
            <a:r>
              <a:rPr lang="tr-TR" sz="2000" dirty="0">
                <a:solidFill>
                  <a:srgbClr val="FFFFFF"/>
                </a:solidFill>
                <a:latin typeface="Times New Roman" charset="0"/>
              </a:rPr>
              <a:t> </a:t>
            </a:r>
            <a:r>
              <a:rPr lang="tr-TR" sz="2000" dirty="0" err="1">
                <a:solidFill>
                  <a:srgbClr val="FFFFFF"/>
                </a:solidFill>
                <a:latin typeface="Times New Roman" charset="0"/>
              </a:rPr>
              <a:t>Endourology</a:t>
            </a:r>
            <a:r>
              <a:rPr lang="tr-TR" sz="2000" dirty="0">
                <a:solidFill>
                  <a:srgbClr val="FFFFFF"/>
                </a:solidFill>
                <a:latin typeface="Times New Roman" charset="0"/>
              </a:rPr>
              <a:t> </a:t>
            </a:r>
            <a:r>
              <a:rPr lang="tr-TR" sz="2000" dirty="0" err="1">
                <a:solidFill>
                  <a:srgbClr val="FFFFFF"/>
                </a:solidFill>
                <a:latin typeface="Times New Roman" charset="0"/>
              </a:rPr>
              <a:t>Society</a:t>
            </a:r>
            <a:r>
              <a:rPr lang="tr-TR" sz="2000" dirty="0">
                <a:solidFill>
                  <a:srgbClr val="FFFFFF"/>
                </a:solidFill>
                <a:latin typeface="Times New Roman" charset="0"/>
              </a:rPr>
              <a:t> </a:t>
            </a:r>
            <a:r>
              <a:rPr lang="tr-TR" sz="2000" dirty="0" err="1">
                <a:solidFill>
                  <a:srgbClr val="FFFFFF"/>
                </a:solidFill>
                <a:latin typeface="Times New Roman" charset="0"/>
              </a:rPr>
              <a:t>and</a:t>
            </a:r>
            <a:r>
              <a:rPr lang="tr-TR" sz="2000" dirty="0">
                <a:solidFill>
                  <a:srgbClr val="FFFFFF"/>
                </a:solidFill>
                <a:latin typeface="Times New Roman" charset="0"/>
              </a:rPr>
              <a:t> </a:t>
            </a:r>
            <a:r>
              <a:rPr lang="tr-TR" sz="2000" dirty="0" err="1">
                <a:solidFill>
                  <a:srgbClr val="FFFFFF"/>
                </a:solidFill>
                <a:latin typeface="Times New Roman" charset="0"/>
              </a:rPr>
              <a:t>Turkish</a:t>
            </a:r>
            <a:r>
              <a:rPr lang="tr-TR" sz="2000" dirty="0">
                <a:solidFill>
                  <a:srgbClr val="FFFFFF"/>
                </a:solidFill>
                <a:latin typeface="Times New Roman" charset="0"/>
              </a:rPr>
              <a:t> </a:t>
            </a:r>
            <a:r>
              <a:rPr lang="en-GB" sz="2000" dirty="0">
                <a:solidFill>
                  <a:srgbClr val="FFFFFF"/>
                </a:solidFill>
                <a:latin typeface="Times New Roman" charset="0"/>
              </a:rPr>
              <a:t>Association of Urology</a:t>
            </a:r>
            <a:endParaRPr lang="tr-TR" sz="2000" dirty="0">
              <a:solidFill>
                <a:srgbClr val="FFFFFF"/>
              </a:solidFill>
              <a:latin typeface="Times New Roman" charset="0"/>
            </a:endParaRPr>
          </a:p>
          <a:p>
            <a:r>
              <a:rPr lang="en-US" sz="1800" dirty="0">
                <a:solidFill>
                  <a:srgbClr val="FFFFFF"/>
                </a:solidFill>
                <a:latin typeface="Times New Roman" charset="0"/>
              </a:rPr>
              <a:t>The 22th course is the first official ESUT course. </a:t>
            </a:r>
            <a:endParaRPr lang="tr-TR" sz="1800" dirty="0">
              <a:solidFill>
                <a:srgbClr val="FFFFFF"/>
              </a:solidFill>
              <a:latin typeface="Times New Roman" charset="0"/>
            </a:endParaRPr>
          </a:p>
          <a:p>
            <a:endParaRPr lang="tr-TR" dirty="0">
              <a:latin typeface="Times New Roman" charset="0"/>
            </a:endParaRPr>
          </a:p>
        </p:txBody>
      </p:sp>
    </p:spTree>
    <p:extLst>
      <p:ext uri="{BB962C8B-B14F-4D97-AF65-F5344CB8AC3E}">
        <p14:creationId xmlns:p14="http://schemas.microsoft.com/office/powerpoint/2010/main" val="83049577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3550" y="141346"/>
            <a:ext cx="3457575" cy="1015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89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43551" y="1234075"/>
            <a:ext cx="3362326" cy="5340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10 Dikdörtgen"/>
          <p:cNvSpPr>
            <a:spLocks noChangeArrowheads="1"/>
          </p:cNvSpPr>
          <p:nvPr/>
        </p:nvSpPr>
        <p:spPr bwMode="auto">
          <a:xfrm>
            <a:off x="285750" y="2358531"/>
            <a:ext cx="51435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tr-TR" dirty="0">
                <a:solidFill>
                  <a:srgbClr val="FFFF00"/>
                </a:solidFill>
              </a:rPr>
              <a:t> S</a:t>
            </a:r>
            <a:r>
              <a:rPr lang="en-US" dirty="0">
                <a:solidFill>
                  <a:srgbClr val="FFFF00"/>
                </a:solidFill>
              </a:rPr>
              <a:t>elected residents from European</a:t>
            </a:r>
            <a:r>
              <a:rPr lang="tr-TR" dirty="0">
                <a:solidFill>
                  <a:srgbClr val="FFFF00"/>
                </a:solidFill>
              </a:rPr>
              <a:t> </a:t>
            </a:r>
            <a:r>
              <a:rPr lang="en-US" dirty="0">
                <a:solidFill>
                  <a:srgbClr val="FFFF00"/>
                </a:solidFill>
              </a:rPr>
              <a:t>countries also attended our course through ESRU</a:t>
            </a:r>
            <a:endParaRPr lang="tr-TR" dirty="0">
              <a:solidFill>
                <a:srgbClr val="FFFF00"/>
              </a:solidFill>
            </a:endParaRPr>
          </a:p>
          <a:p>
            <a:pPr>
              <a:buFont typeface="Arial" charset="0"/>
              <a:buChar char="•"/>
            </a:pPr>
            <a:endParaRPr lang="tr-TR" dirty="0">
              <a:solidFill>
                <a:srgbClr val="FFFF00"/>
              </a:solidFill>
            </a:endParaRPr>
          </a:p>
          <a:p>
            <a:pPr>
              <a:buFont typeface="Arial" charset="0"/>
              <a:buChar char="•"/>
            </a:pPr>
            <a:r>
              <a:rPr lang="tr-TR" dirty="0">
                <a:solidFill>
                  <a:srgbClr val="FFFF00"/>
                </a:solidFill>
              </a:rPr>
              <a:t> </a:t>
            </a:r>
            <a:r>
              <a:rPr lang="tr-TR" dirty="0" err="1">
                <a:solidFill>
                  <a:srgbClr val="FFFF00"/>
                </a:solidFill>
              </a:rPr>
              <a:t>One</a:t>
            </a:r>
            <a:r>
              <a:rPr lang="en-US" dirty="0">
                <a:solidFill>
                  <a:srgbClr val="FFFF00"/>
                </a:solidFill>
              </a:rPr>
              <a:t> page is reserved for our course in the </a:t>
            </a:r>
            <a:r>
              <a:rPr lang="en-US" dirty="0" err="1">
                <a:solidFill>
                  <a:srgbClr val="FFFF00"/>
                </a:solidFill>
              </a:rPr>
              <a:t>september</a:t>
            </a:r>
            <a:r>
              <a:rPr lang="en-US" dirty="0">
                <a:solidFill>
                  <a:srgbClr val="FFFF00"/>
                </a:solidFill>
              </a:rPr>
              <a:t> issue of the European Urology Today </a:t>
            </a:r>
            <a:endParaRPr lang="tr-TR" dirty="0">
              <a:solidFill>
                <a:srgbClr val="FFFF00"/>
              </a:solidFill>
            </a:endParaRPr>
          </a:p>
        </p:txBody>
      </p:sp>
    </p:spTree>
    <p:extLst>
      <p:ext uri="{BB962C8B-B14F-4D97-AF65-F5344CB8AC3E}">
        <p14:creationId xmlns:p14="http://schemas.microsoft.com/office/powerpoint/2010/main" val="232617322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srcRect/>
          <a:stretch>
            <a:fillRect/>
          </a:stretch>
        </p:blipFill>
        <p:spPr bwMode="auto">
          <a:xfrm>
            <a:off x="285751" y="668249"/>
            <a:ext cx="3457575" cy="1027748"/>
          </a:xfrm>
          <a:prstGeom prst="rect">
            <a:avLst/>
          </a:prstGeom>
          <a:noFill/>
          <a:ln w="9525">
            <a:noFill/>
            <a:miter lim="800000"/>
            <a:headEnd/>
            <a:tailEnd/>
          </a:ln>
        </p:spPr>
      </p:pic>
      <p:pic>
        <p:nvPicPr>
          <p:cNvPr id="39939" name="Picture 5"/>
          <p:cNvPicPr>
            <a:picLocks noChangeAspect="1" noChangeArrowheads="1"/>
          </p:cNvPicPr>
          <p:nvPr/>
        </p:nvPicPr>
        <p:blipFill>
          <a:blip r:embed="rId4" cstate="print"/>
          <a:srcRect/>
          <a:stretch>
            <a:fillRect/>
          </a:stretch>
        </p:blipFill>
        <p:spPr bwMode="auto">
          <a:xfrm>
            <a:off x="285751" y="1905354"/>
            <a:ext cx="3457575" cy="4275940"/>
          </a:xfrm>
          <a:prstGeom prst="rect">
            <a:avLst/>
          </a:prstGeom>
          <a:noFill/>
          <a:ln w="9525">
            <a:noFill/>
            <a:miter lim="800000"/>
            <a:headEnd/>
            <a:tailEnd/>
          </a:ln>
        </p:spPr>
      </p:pic>
      <p:sp>
        <p:nvSpPr>
          <p:cNvPr id="4" name="3 Akış Çizelgesi: Öteki İşlem"/>
          <p:cNvSpPr/>
          <p:nvPr/>
        </p:nvSpPr>
        <p:spPr>
          <a:xfrm>
            <a:off x="285720" y="1716074"/>
            <a:ext cx="1714512" cy="816108"/>
          </a:xfrm>
          <a:prstGeom prst="flowChartAlternateProcess">
            <a:avLst/>
          </a:prstGeom>
          <a:no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nvGrpSpPr>
          <p:cNvPr id="2" name="7 Grup"/>
          <p:cNvGrpSpPr>
            <a:grpSpLocks/>
          </p:cNvGrpSpPr>
          <p:nvPr/>
        </p:nvGrpSpPr>
        <p:grpSpPr bwMode="auto">
          <a:xfrm>
            <a:off x="3857626" y="2808333"/>
            <a:ext cx="5000625" cy="3000772"/>
            <a:chOff x="3857620" y="1678793"/>
            <a:chExt cx="5000660" cy="2252660"/>
          </a:xfrm>
        </p:grpSpPr>
        <p:pic>
          <p:nvPicPr>
            <p:cNvPr id="399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7620" y="1678793"/>
              <a:ext cx="4973939" cy="2252660"/>
            </a:xfrm>
            <a:prstGeom prst="rect">
              <a:avLst/>
            </a:prstGeom>
            <a:noFill/>
            <a:ln w="9525">
              <a:noFill/>
              <a:miter lim="800000"/>
              <a:headEnd/>
              <a:tailEnd/>
            </a:ln>
          </p:spPr>
        </p:pic>
        <p:sp>
          <p:nvSpPr>
            <p:cNvPr id="6" name="5 Akış Çizelgesi: Öteki İşlem"/>
            <p:cNvSpPr/>
            <p:nvPr/>
          </p:nvSpPr>
          <p:spPr>
            <a:xfrm>
              <a:off x="7429520" y="2788445"/>
              <a:ext cx="1428760" cy="500066"/>
            </a:xfrm>
            <a:prstGeom prst="flowChartAlternateProcess">
              <a:avLst/>
            </a:prstGeom>
            <a:noFill/>
            <a:effectLst>
              <a:glow rad="228600">
                <a:schemeClr val="accent2">
                  <a:satMod val="175000"/>
                  <a:alpha val="4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grpSp>
      <p:sp>
        <p:nvSpPr>
          <p:cNvPr id="39944" name="6 Dikdörtgen"/>
          <p:cNvSpPr>
            <a:spLocks noChangeArrowheads="1"/>
          </p:cNvSpPr>
          <p:nvPr/>
        </p:nvSpPr>
        <p:spPr bwMode="auto">
          <a:xfrm>
            <a:off x="3786188" y="382764"/>
            <a:ext cx="5143500" cy="923330"/>
          </a:xfrm>
          <a:prstGeom prst="rect">
            <a:avLst/>
          </a:prstGeom>
          <a:noFill/>
          <a:ln w="9525">
            <a:noFill/>
            <a:miter lim="800000"/>
            <a:headEnd/>
            <a:tailEnd/>
          </a:ln>
        </p:spPr>
        <p:txBody>
          <a:bodyPr>
            <a:spAutoFit/>
          </a:bodyPr>
          <a:lstStyle/>
          <a:p>
            <a:pPr>
              <a:buFont typeface="Arial" charset="0"/>
              <a:buChar char="•"/>
            </a:pPr>
            <a:r>
              <a:rPr lang="tr-TR">
                <a:solidFill>
                  <a:srgbClr val="FFFF00"/>
                </a:solidFill>
              </a:rPr>
              <a:t> The comments of EAUN Board member Kate Fitzpatrick and Dr. Maksudhan Rashidhov from Tashkent in “European Urology Today”</a:t>
            </a:r>
          </a:p>
        </p:txBody>
      </p:sp>
    </p:spTree>
    <p:extLst>
      <p:ext uri="{BB962C8B-B14F-4D97-AF65-F5344CB8AC3E}">
        <p14:creationId xmlns:p14="http://schemas.microsoft.com/office/powerpoint/2010/main" val="85435316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hteck 2"/>
          <p:cNvSpPr>
            <a:spLocks noChangeArrowheads="1"/>
          </p:cNvSpPr>
          <p:nvPr/>
        </p:nvSpPr>
        <p:spPr bwMode="auto">
          <a:xfrm>
            <a:off x="755650" y="2852743"/>
            <a:ext cx="792003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rgbClr val="FFFFFF"/>
                </a:solidFill>
              </a:rPr>
              <a:t>“Simplicity is a difficult thing to achieve.”</a:t>
            </a:r>
          </a:p>
          <a:p>
            <a:endParaRPr lang="en-US" sz="3200">
              <a:solidFill>
                <a:srgbClr val="FFFFFF"/>
              </a:solidFill>
            </a:endParaRPr>
          </a:p>
          <a:p>
            <a:r>
              <a:rPr lang="en-US" sz="3200" i="1">
                <a:solidFill>
                  <a:srgbClr val="FFFFFF"/>
                </a:solidFill>
                <a:latin typeface="Lucida Handwriting" charset="0"/>
              </a:rPr>
              <a:t>                           Charlie Chaplin</a:t>
            </a:r>
          </a:p>
        </p:txBody>
      </p:sp>
    </p:spTree>
    <p:extLst>
      <p:ext uri="{BB962C8B-B14F-4D97-AF65-F5344CB8AC3E}">
        <p14:creationId xmlns:p14="http://schemas.microsoft.com/office/powerpoint/2010/main" val="3611730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descr="F:\Samsung Laptap\Masa üstü Dosyalar Şubat 2012\Fotograflar\DSC094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95163"/>
            <a:ext cx="6769100" cy="676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2" name="2 İçerik Yer Tutucusu"/>
          <p:cNvSpPr>
            <a:spLocks noGrp="1"/>
          </p:cNvSpPr>
          <p:nvPr>
            <p:ph idx="1"/>
          </p:nvPr>
        </p:nvSpPr>
        <p:spPr>
          <a:xfrm>
            <a:off x="250825" y="245306"/>
            <a:ext cx="8401050" cy="4527591"/>
          </a:xfrm>
        </p:spPr>
        <p:txBody>
          <a:bodyPr/>
          <a:lstStyle/>
          <a:p>
            <a:pPr algn="ctr" eaLnBrk="1" hangingPunct="1">
              <a:buFontTx/>
              <a:buNone/>
            </a:pPr>
            <a:r>
              <a:rPr lang="tr-TR" sz="2800">
                <a:solidFill>
                  <a:srgbClr val="FFFF00"/>
                </a:solidFill>
                <a:latin typeface="Times New Roman" charset="0"/>
              </a:rPr>
              <a:t>	</a:t>
            </a:r>
            <a:r>
              <a:rPr lang="en-US" sz="2800">
                <a:solidFill>
                  <a:srgbClr val="FFFF00"/>
                </a:solidFill>
                <a:latin typeface="Times New Roman" charset="0"/>
              </a:rPr>
              <a:t>We are able to work together in collaboration effectively</a:t>
            </a:r>
            <a:endParaRPr lang="en-US" sz="2800">
              <a:latin typeface="Times New Roman" charset="0"/>
            </a:endParaRPr>
          </a:p>
          <a:p>
            <a:pPr algn="ctr" eaLnBrk="1" hangingPunct="1"/>
            <a:endParaRPr lang="en-US" sz="2800">
              <a:latin typeface="Times New Roman" charset="0"/>
            </a:endParaRPr>
          </a:p>
          <a:p>
            <a:pPr algn="ctr" eaLnBrk="1" hangingPunct="1"/>
            <a:endParaRPr lang="en-US" sz="2800">
              <a:latin typeface="Times New Roman" charset="0"/>
            </a:endParaRPr>
          </a:p>
          <a:p>
            <a:pPr algn="ctr" eaLnBrk="1" hangingPunct="1"/>
            <a:endParaRPr lang="en-US" sz="2800">
              <a:latin typeface="Times New Roman" charset="0"/>
            </a:endParaRPr>
          </a:p>
          <a:p>
            <a:pPr algn="ctr" eaLnBrk="1" hangingPunct="1"/>
            <a:endParaRPr lang="de-DE" sz="2800">
              <a:latin typeface="Times New Roman" charset="0"/>
            </a:endParaRPr>
          </a:p>
          <a:p>
            <a:pPr algn="ctr" eaLnBrk="1" hangingPunct="1"/>
            <a:endParaRPr lang="de-DE" sz="2800">
              <a:latin typeface="Times New Roman" charset="0"/>
            </a:endParaRPr>
          </a:p>
        </p:txBody>
      </p:sp>
    </p:spTree>
    <p:extLst>
      <p:ext uri="{BB962C8B-B14F-4D97-AF65-F5344CB8AC3E}">
        <p14:creationId xmlns:p14="http://schemas.microsoft.com/office/powerpoint/2010/main" val="31822516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z="3200" dirty="0">
                <a:solidFill>
                  <a:srgbClr val="FFFFFF"/>
                </a:solidFill>
                <a:ea typeface="+mj-ea"/>
                <a:cs typeface="+mj-cs"/>
              </a:rPr>
              <a:t>Meeting of  laparoscopy sections in Athens </a:t>
            </a:r>
            <a:r>
              <a:rPr lang="tr-TR" sz="3200" dirty="0">
                <a:solidFill>
                  <a:srgbClr val="FFFFFF"/>
                </a:solidFill>
                <a:ea typeface="+mj-ea"/>
                <a:cs typeface="+mj-cs"/>
              </a:rPr>
              <a:t>, </a:t>
            </a:r>
            <a:r>
              <a:rPr lang="tr-TR" sz="3200" dirty="0" err="1">
                <a:solidFill>
                  <a:srgbClr val="FFFFFF"/>
                </a:solidFill>
                <a:ea typeface="+mj-ea"/>
                <a:cs typeface="+mj-cs"/>
              </a:rPr>
              <a:t>Endoneysia</a:t>
            </a:r>
            <a:r>
              <a:rPr lang="tr-TR" sz="3200" dirty="0">
                <a:solidFill>
                  <a:srgbClr val="FFFFFF"/>
                </a:solidFill>
                <a:ea typeface="+mj-ea"/>
                <a:cs typeface="+mj-cs"/>
              </a:rPr>
              <a:t>, </a:t>
            </a:r>
            <a:r>
              <a:rPr lang="tr-TR" sz="3200" dirty="0" err="1">
                <a:solidFill>
                  <a:srgbClr val="FFFFFF"/>
                </a:solidFill>
                <a:ea typeface="+mj-ea"/>
                <a:cs typeface="+mj-cs"/>
              </a:rPr>
              <a:t>Romania</a:t>
            </a:r>
            <a:r>
              <a:rPr lang="tr-TR" sz="3200" dirty="0">
                <a:solidFill>
                  <a:srgbClr val="FFFFFF"/>
                </a:solidFill>
                <a:ea typeface="+mj-ea"/>
                <a:cs typeface="+mj-cs"/>
              </a:rPr>
              <a:t>,Hamburg,</a:t>
            </a:r>
            <a:r>
              <a:rPr lang="tr-TR" sz="3200" dirty="0" err="1">
                <a:solidFill>
                  <a:srgbClr val="FFFFFF"/>
                </a:solidFill>
                <a:ea typeface="+mj-ea"/>
                <a:cs typeface="+mj-cs"/>
              </a:rPr>
              <a:t>Rusian</a:t>
            </a:r>
            <a:r>
              <a:rPr lang="tr-TR" sz="3200" dirty="0">
                <a:solidFill>
                  <a:srgbClr val="FFFFFF"/>
                </a:solidFill>
                <a:ea typeface="+mj-ea"/>
                <a:cs typeface="+mj-cs"/>
              </a:rPr>
              <a:t> </a:t>
            </a:r>
            <a:r>
              <a:rPr lang="tr-TR" sz="3200" dirty="0" err="1">
                <a:solidFill>
                  <a:srgbClr val="FFFFFF"/>
                </a:solidFill>
                <a:ea typeface="+mj-ea"/>
                <a:cs typeface="+mj-cs"/>
              </a:rPr>
              <a:t>etc</a:t>
            </a:r>
            <a:r>
              <a:rPr lang="tr-TR" sz="3200" dirty="0">
                <a:solidFill>
                  <a:srgbClr val="FFFFFF"/>
                </a:solidFill>
                <a:ea typeface="+mj-ea"/>
                <a:cs typeface="+mj-cs"/>
              </a:rPr>
              <a:t>.</a:t>
            </a:r>
            <a:endParaRPr lang="en-US" sz="3200" dirty="0">
              <a:solidFill>
                <a:srgbClr val="FFFFFF"/>
              </a:solidFill>
              <a:ea typeface="+mj-ea"/>
              <a:cs typeface="+mj-cs"/>
            </a:endParaRPr>
          </a:p>
        </p:txBody>
      </p:sp>
      <p:sp>
        <p:nvSpPr>
          <p:cNvPr id="89090" name="Rectangle 3"/>
          <p:cNvSpPr>
            <a:spLocks noGrp="1" noChangeArrowheads="1"/>
          </p:cNvSpPr>
          <p:nvPr>
            <p:ph idx="1"/>
          </p:nvPr>
        </p:nvSpPr>
        <p:spPr/>
        <p:txBody>
          <a:bodyPr/>
          <a:lstStyle/>
          <a:p>
            <a:endParaRPr lang="en-US">
              <a:latin typeface="Times New Roman" charset="0"/>
            </a:endParaRPr>
          </a:p>
        </p:txBody>
      </p:sp>
      <p:pic>
        <p:nvPicPr>
          <p:cNvPr id="89091" name="Picture 4" descr="P22604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1989942"/>
            <a:ext cx="3409950" cy="2305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2" name="Picture 3" descr="F:\Samsung Laptap\SAmsung Belgelerim 2\Fotoğraf Makinası\DSC008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14" y="4483182"/>
            <a:ext cx="2160587" cy="2159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3" name="Picture 4" descr="F:\Samsung Laptap\Masa üstü Dosyalar Şubat 2012\Fotograflar\DSC_00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9701" y="2085103"/>
            <a:ext cx="3097213" cy="2195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4" name="Picture 9" descr="D:\moskova kurs 22\moskova 1\фото сьезд 2\DSC_002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1500" y="4512788"/>
            <a:ext cx="2652713" cy="234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5" name="5 Resim" descr="DSC07947.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2139" y="4377446"/>
            <a:ext cx="2484437" cy="2480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35504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ndonezy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71288" y="287069"/>
            <a:ext cx="3351690" cy="1747674"/>
          </a:xfrm>
        </p:spPr>
      </p:pic>
      <p:sp>
        <p:nvSpPr>
          <p:cNvPr id="4" name="Text Box 16"/>
          <p:cNvSpPr txBox="1">
            <a:spLocks noChangeArrowheads="1"/>
          </p:cNvSpPr>
          <p:nvPr/>
        </p:nvSpPr>
        <p:spPr bwMode="auto">
          <a:xfrm>
            <a:off x="1905000" y="989684"/>
            <a:ext cx="2879725" cy="171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165" tIns="8583" rIns="17165" bIns="8583">
            <a:spAutoFit/>
          </a:bodyPr>
          <a:lstStyle>
            <a:lvl1pPr defTabSz="169863" eaLnBrk="0" hangingPunct="0">
              <a:defRPr sz="2400">
                <a:solidFill>
                  <a:schemeClr val="tx1"/>
                </a:solidFill>
                <a:latin typeface="Times New Roman" charset="0"/>
                <a:ea typeface="ＭＳ Ｐゴシック" charset="0"/>
                <a:cs typeface="ＭＳ Ｐゴシック" charset="0"/>
              </a:defRPr>
            </a:lvl1pPr>
            <a:lvl2pPr marL="742950" indent="-285750" defTabSz="169863" eaLnBrk="0" hangingPunct="0">
              <a:defRPr sz="2400">
                <a:solidFill>
                  <a:schemeClr val="tx1"/>
                </a:solidFill>
                <a:latin typeface="Times New Roman" charset="0"/>
                <a:ea typeface="ＭＳ Ｐゴシック" charset="0"/>
              </a:defRPr>
            </a:lvl2pPr>
            <a:lvl3pPr marL="1143000" indent="-228600" defTabSz="169863" eaLnBrk="0" hangingPunct="0">
              <a:defRPr sz="2400">
                <a:solidFill>
                  <a:schemeClr val="tx1"/>
                </a:solidFill>
                <a:latin typeface="Times New Roman" charset="0"/>
                <a:ea typeface="ＭＳ Ｐゴシック" charset="0"/>
              </a:defRPr>
            </a:lvl3pPr>
            <a:lvl4pPr marL="1600200" indent="-228600" defTabSz="169863" eaLnBrk="0" hangingPunct="0">
              <a:defRPr sz="2400">
                <a:solidFill>
                  <a:schemeClr val="tx1"/>
                </a:solidFill>
                <a:latin typeface="Times New Roman" charset="0"/>
                <a:ea typeface="ＭＳ Ｐゴシック" charset="0"/>
              </a:defRPr>
            </a:lvl4pPr>
            <a:lvl5pPr marL="2057400" indent="-228600" defTabSz="169863" eaLnBrk="0" hangingPunct="0">
              <a:defRPr sz="2400">
                <a:solidFill>
                  <a:schemeClr val="tx1"/>
                </a:solidFill>
                <a:latin typeface="Times New Roman" charset="0"/>
                <a:ea typeface="ＭＳ Ｐゴシック" charset="0"/>
              </a:defRPr>
            </a:lvl5pPr>
            <a:lvl6pPr marL="2514600" indent="-228600" defTabSz="1698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1698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1698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1698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tr-TR" sz="1000"/>
          </a:p>
        </p:txBody>
      </p:sp>
      <p:pic>
        <p:nvPicPr>
          <p:cNvPr id="7" name="Picture 6" descr="_Laparoskopi_poster_Moskova-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758" y="24629"/>
            <a:ext cx="2423571" cy="3393556"/>
          </a:xfrm>
          <a:prstGeom prst="rect">
            <a:avLst/>
          </a:prstGeom>
        </p:spPr>
      </p:pic>
      <p:pic>
        <p:nvPicPr>
          <p:cNvPr id="8" name="Picture 7" descr="32. Kurs.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9644" y="24629"/>
            <a:ext cx="2309884" cy="323416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758" y="3694371"/>
            <a:ext cx="2423571" cy="3231428"/>
          </a:xfrm>
          <a:prstGeom prst="rect">
            <a:avLst/>
          </a:prstGeom>
        </p:spPr>
      </p:pic>
      <p:pic>
        <p:nvPicPr>
          <p:cNvPr id="12" name="Picture 11" descr="14601083_1018535651607426_6673826497342761457_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1288" y="4672744"/>
            <a:ext cx="3198685" cy="1772604"/>
          </a:xfrm>
          <a:prstGeom prst="rect">
            <a:avLst/>
          </a:prstGeom>
        </p:spPr>
      </p:pic>
      <p:pic>
        <p:nvPicPr>
          <p:cNvPr id="16" name="Picture 15" descr="Romanya CLERU.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3609" y="2210943"/>
            <a:ext cx="2794266" cy="2095700"/>
          </a:xfrm>
          <a:prstGeom prst="rect">
            <a:avLst/>
          </a:prstGeom>
        </p:spPr>
      </p:pic>
      <p:pic>
        <p:nvPicPr>
          <p:cNvPr id="17" name="Picture 7" descr="C:\Users\samsung-\Pictures\20130326_09483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47884" y="3290983"/>
            <a:ext cx="2016125" cy="3582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254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alidation Check List.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1977" y="2279626"/>
            <a:ext cx="5177343" cy="2699626"/>
          </a:xfrm>
        </p:spPr>
      </p:pic>
      <p:pic>
        <p:nvPicPr>
          <p:cNvPr id="5" name="Picture 4" descr="Yayın Hayvan Laboratuarı.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830" y="1213886"/>
            <a:ext cx="3865913" cy="5016834"/>
          </a:xfrm>
          <a:prstGeom prst="rect">
            <a:avLst/>
          </a:prstGeom>
          <a:solidFill>
            <a:srgbClr val="FFFFFF"/>
          </a:solidFill>
        </p:spPr>
      </p:pic>
      <p:sp>
        <p:nvSpPr>
          <p:cNvPr id="6" name="1 Başlık"/>
          <p:cNvSpPr>
            <a:spLocks noGrp="1"/>
          </p:cNvSpPr>
          <p:nvPr>
            <p:ph type="title"/>
          </p:nvPr>
        </p:nvSpPr>
        <p:spPr>
          <a:xfrm>
            <a:off x="357188" y="573087"/>
            <a:ext cx="4355386" cy="1144057"/>
          </a:xfrm>
        </p:spPr>
        <p:txBody>
          <a:bodyPr/>
          <a:lstStyle/>
          <a:p>
            <a:pPr algn="l"/>
            <a:r>
              <a:rPr lang="en-US" sz="2000" b="1" dirty="0">
                <a:solidFill>
                  <a:srgbClr val="98FFFF"/>
                </a:solidFill>
                <a:latin typeface="Times New Roman" charset="0"/>
              </a:rPr>
              <a:t>Evaluation of Applied Laparoscopic Urology Course </a:t>
            </a:r>
            <a:br>
              <a:rPr lang="tr-TR" sz="2000" b="1" dirty="0">
                <a:solidFill>
                  <a:srgbClr val="98FFFF"/>
                </a:solidFill>
                <a:latin typeface="Times New Roman" charset="0"/>
              </a:rPr>
            </a:br>
            <a:r>
              <a:rPr lang="en-US" sz="2000" b="1" dirty="0">
                <a:solidFill>
                  <a:srgbClr val="98FFFF"/>
                </a:solidFill>
                <a:latin typeface="Times New Roman" charset="0"/>
              </a:rPr>
              <a:t>Using Validated Checklist</a:t>
            </a:r>
            <a:endParaRPr lang="tr-TR" dirty="0">
              <a:latin typeface="Times New Roman" charset="0"/>
            </a:endParaRPr>
          </a:p>
        </p:txBody>
      </p:sp>
    </p:spTree>
    <p:extLst>
      <p:ext uri="{BB962C8B-B14F-4D97-AF65-F5344CB8AC3E}">
        <p14:creationId xmlns:p14="http://schemas.microsoft.com/office/powerpoint/2010/main" val="2354704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SC017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894779"/>
            <a:ext cx="4067175" cy="3946046"/>
          </a:xfrm>
          <a:prstGeom prst="rect">
            <a:avLst/>
          </a:prstGeom>
          <a:noFill/>
          <a:ln w="9525">
            <a:noFill/>
            <a:miter lim="800000"/>
            <a:headEnd/>
            <a:tailEnd/>
          </a:ln>
        </p:spPr>
      </p:pic>
      <p:sp>
        <p:nvSpPr>
          <p:cNvPr id="29699" name="Rectangle 5"/>
          <p:cNvSpPr>
            <a:spLocks noGrp="1" noChangeArrowheads="1"/>
          </p:cNvSpPr>
          <p:nvPr>
            <p:ph type="title"/>
          </p:nvPr>
        </p:nvSpPr>
        <p:spPr/>
        <p:txBody>
          <a:bodyPr/>
          <a:lstStyle/>
          <a:p>
            <a:r>
              <a:rPr lang="en-US" sz="3200" dirty="0">
                <a:solidFill>
                  <a:srgbClr val="FFFFFF"/>
                </a:solidFill>
              </a:rPr>
              <a:t>Greek</a:t>
            </a:r>
            <a:r>
              <a:rPr lang="tr-TR" sz="3200" dirty="0">
                <a:solidFill>
                  <a:srgbClr val="FFFFFF"/>
                </a:solidFill>
              </a:rPr>
              <a:t> </a:t>
            </a:r>
            <a:r>
              <a:rPr lang="tr-TR" sz="3200" dirty="0" err="1">
                <a:solidFill>
                  <a:srgbClr val="FFFFFF"/>
                </a:solidFill>
              </a:rPr>
              <a:t>and</a:t>
            </a:r>
            <a:r>
              <a:rPr lang="tr-TR" sz="3200" dirty="0">
                <a:solidFill>
                  <a:srgbClr val="FFFFFF"/>
                </a:solidFill>
              </a:rPr>
              <a:t> Russian</a:t>
            </a:r>
            <a:r>
              <a:rPr lang="en-US" sz="3200" dirty="0">
                <a:solidFill>
                  <a:srgbClr val="FFFFFF"/>
                </a:solidFill>
              </a:rPr>
              <a:t> residents train</a:t>
            </a:r>
            <a:r>
              <a:rPr lang="tr-TR" sz="3200" dirty="0" err="1">
                <a:solidFill>
                  <a:srgbClr val="FFFFFF"/>
                </a:solidFill>
              </a:rPr>
              <a:t>ee</a:t>
            </a:r>
            <a:r>
              <a:rPr lang="en-US" sz="3200" dirty="0">
                <a:solidFill>
                  <a:srgbClr val="FFFFFF"/>
                </a:solidFill>
              </a:rPr>
              <a:t> in 8th Laparoscopy course at Ankara</a:t>
            </a:r>
          </a:p>
        </p:txBody>
      </p:sp>
      <p:pic>
        <p:nvPicPr>
          <p:cNvPr id="29700" name="Picture 4" descr="F:\Samsung Laptap\Masa üstü Dosyalar Şubat 2012\Fotograflar\DSC050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0201" y="1894779"/>
            <a:ext cx="4824413" cy="3931244"/>
          </a:xfrm>
          <a:prstGeom prst="rect">
            <a:avLst/>
          </a:prstGeom>
          <a:noFill/>
          <a:ln w="9525">
            <a:noFill/>
            <a:miter lim="800000"/>
            <a:headEnd/>
            <a:tailEnd/>
          </a:ln>
        </p:spPr>
      </p:pic>
    </p:spTree>
    <p:extLst>
      <p:ext uri="{BB962C8B-B14F-4D97-AF65-F5344CB8AC3E}">
        <p14:creationId xmlns:p14="http://schemas.microsoft.com/office/powerpoint/2010/main" val="157703293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SC017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894779"/>
            <a:ext cx="4067175" cy="3946046"/>
          </a:xfrm>
          <a:prstGeom prst="rect">
            <a:avLst/>
          </a:prstGeom>
          <a:noFill/>
          <a:ln w="9525">
            <a:noFill/>
            <a:miter lim="800000"/>
            <a:headEnd/>
            <a:tailEnd/>
          </a:ln>
        </p:spPr>
      </p:pic>
      <p:sp>
        <p:nvSpPr>
          <p:cNvPr id="29699" name="Rectangle 5"/>
          <p:cNvSpPr>
            <a:spLocks noGrp="1" noChangeArrowheads="1"/>
          </p:cNvSpPr>
          <p:nvPr>
            <p:ph type="title"/>
          </p:nvPr>
        </p:nvSpPr>
        <p:spPr/>
        <p:txBody>
          <a:bodyPr/>
          <a:lstStyle/>
          <a:p>
            <a:r>
              <a:rPr lang="en-US" sz="3200" dirty="0">
                <a:solidFill>
                  <a:srgbClr val="FFFFFF"/>
                </a:solidFill>
              </a:rPr>
              <a:t>Greek</a:t>
            </a:r>
            <a:r>
              <a:rPr lang="tr-TR" sz="3200" dirty="0">
                <a:solidFill>
                  <a:srgbClr val="FFFFFF"/>
                </a:solidFill>
              </a:rPr>
              <a:t> </a:t>
            </a:r>
            <a:r>
              <a:rPr lang="tr-TR" sz="3200" dirty="0" err="1">
                <a:solidFill>
                  <a:srgbClr val="FFFFFF"/>
                </a:solidFill>
              </a:rPr>
              <a:t>and</a:t>
            </a:r>
            <a:r>
              <a:rPr lang="tr-TR" sz="3200" dirty="0">
                <a:solidFill>
                  <a:srgbClr val="FFFFFF"/>
                </a:solidFill>
              </a:rPr>
              <a:t> Russian</a:t>
            </a:r>
            <a:r>
              <a:rPr lang="en-US" sz="3200" dirty="0">
                <a:solidFill>
                  <a:srgbClr val="FFFFFF"/>
                </a:solidFill>
              </a:rPr>
              <a:t> residents train</a:t>
            </a:r>
            <a:r>
              <a:rPr lang="tr-TR" sz="3200" dirty="0" err="1">
                <a:solidFill>
                  <a:srgbClr val="FFFFFF"/>
                </a:solidFill>
              </a:rPr>
              <a:t>ee</a:t>
            </a:r>
            <a:r>
              <a:rPr lang="en-US" sz="3200" dirty="0">
                <a:solidFill>
                  <a:srgbClr val="FFFFFF"/>
                </a:solidFill>
              </a:rPr>
              <a:t> in 8th Laparoscopy course at Ankara</a:t>
            </a:r>
          </a:p>
        </p:txBody>
      </p:sp>
      <p:pic>
        <p:nvPicPr>
          <p:cNvPr id="29700" name="Picture 4" descr="F:\Samsung Laptap\Masa üstü Dosyalar Şubat 2012\Fotograflar\DSC050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0201" y="1894779"/>
            <a:ext cx="4824413" cy="3931244"/>
          </a:xfrm>
          <a:prstGeom prst="rect">
            <a:avLst/>
          </a:prstGeom>
          <a:noFill/>
          <a:ln w="9525">
            <a:noFill/>
            <a:miter lim="800000"/>
            <a:headEnd/>
            <a:tailEnd/>
          </a:ln>
        </p:spPr>
      </p:pic>
    </p:spTree>
    <p:extLst>
      <p:ext uri="{BB962C8B-B14F-4D97-AF65-F5344CB8AC3E}">
        <p14:creationId xmlns:p14="http://schemas.microsoft.com/office/powerpoint/2010/main" val="157703293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4213" y="551940"/>
            <a:ext cx="7772400" cy="1144057"/>
          </a:xfrm>
        </p:spPr>
        <p:txBody>
          <a:bodyPr/>
          <a:lstStyle/>
          <a:p>
            <a:pPr>
              <a:defRPr/>
            </a:pPr>
            <a:r>
              <a:rPr lang="en-US" sz="3600" dirty="0">
                <a:solidFill>
                  <a:srgbClr val="FFFFFF"/>
                </a:solidFill>
                <a:ea typeface="+mj-ea"/>
                <a:cs typeface="+mj-cs"/>
              </a:rPr>
              <a:t>Laparoscopy operation in Greece</a:t>
            </a:r>
          </a:p>
        </p:txBody>
      </p:sp>
      <p:pic>
        <p:nvPicPr>
          <p:cNvPr id="91138" name="Picture 5" descr="P22604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9" y="1628325"/>
            <a:ext cx="7272337" cy="493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C:\Users\Selcuk\AppData\Local\Temp\Rar$DI00.110\atina afis-12MAR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329" y="4520622"/>
            <a:ext cx="1408562" cy="2039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47061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F:\Samsung Laptap\SAmsung Belgelerim 2\Fotoğraf Makinası\DSC008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2800" y="2085103"/>
            <a:ext cx="2782888" cy="278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86" name="Picture 2" descr="F:\Samsung Laptap\SAmsung Belgelerim 2\Fotoğraf Makinası\DSC0078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014" y="3620381"/>
            <a:ext cx="2592387" cy="2590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87" name="Picture 5" descr="F:\Samsung Laptap\SAmsung Belgelerim 2\Fotoğraf Makinası\DSC0080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2085103"/>
            <a:ext cx="2952750" cy="2950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title"/>
          </p:nvPr>
        </p:nvSpPr>
        <p:spPr>
          <a:xfrm>
            <a:off x="910136" y="697389"/>
            <a:ext cx="7543800" cy="914400"/>
          </a:xfrm>
        </p:spPr>
        <p:txBody>
          <a:bodyPr/>
          <a:lstStyle/>
          <a:p>
            <a:pPr>
              <a:defRPr/>
            </a:pPr>
            <a:r>
              <a:rPr lang="en-US" sz="3600" dirty="0">
                <a:ea typeface="+mj-ea"/>
                <a:cs typeface="+mj-cs"/>
              </a:rPr>
              <a:t>Laparoscopy </a:t>
            </a:r>
            <a:r>
              <a:rPr lang="tr-TR" sz="3600" dirty="0" err="1">
                <a:ea typeface="+mj-ea"/>
                <a:cs typeface="+mj-cs"/>
              </a:rPr>
              <a:t>Course</a:t>
            </a:r>
            <a:r>
              <a:rPr lang="en-US" sz="3600" dirty="0">
                <a:ea typeface="+mj-ea"/>
                <a:cs typeface="+mj-cs"/>
              </a:rPr>
              <a:t> in </a:t>
            </a:r>
            <a:r>
              <a:rPr lang="tr-TR" sz="3600" dirty="0" err="1">
                <a:ea typeface="+mj-ea"/>
                <a:cs typeface="+mj-cs"/>
              </a:rPr>
              <a:t>Endoneysia</a:t>
            </a:r>
            <a:endParaRPr lang="en-US" sz="3600" dirty="0">
              <a:ea typeface="+mj-ea"/>
              <a:cs typeface="+mj-cs"/>
            </a:endParaRPr>
          </a:p>
        </p:txBody>
      </p:sp>
    </p:spTree>
    <p:extLst>
      <p:ext uri="{BB962C8B-B14F-4D97-AF65-F5344CB8AC3E}">
        <p14:creationId xmlns:p14="http://schemas.microsoft.com/office/powerpoint/2010/main" val="224719480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873931" y="564471"/>
            <a:ext cx="7543800" cy="914400"/>
          </a:xfrm>
        </p:spPr>
        <p:txBody>
          <a:bodyPr>
            <a:normAutofit fontScale="90000"/>
          </a:bodyPr>
          <a:lstStyle/>
          <a:p>
            <a:pPr algn="ctr">
              <a:defRPr/>
            </a:pPr>
            <a:r>
              <a:rPr lang="en-US" sz="3600" dirty="0">
                <a:solidFill>
                  <a:srgbClr val="FFFFFF"/>
                </a:solidFill>
                <a:ea typeface="+mj-ea"/>
                <a:cs typeface="+mj-cs"/>
              </a:rPr>
              <a:t>Laparoscopy operation</a:t>
            </a:r>
            <a:r>
              <a:rPr lang="tr-TR" sz="3600" dirty="0">
                <a:solidFill>
                  <a:srgbClr val="FFFFFF"/>
                </a:solidFill>
                <a:ea typeface="+mj-ea"/>
                <a:cs typeface="+mj-cs"/>
              </a:rPr>
              <a:t> </a:t>
            </a:r>
            <a:r>
              <a:rPr lang="tr-TR" sz="3600" dirty="0" err="1">
                <a:solidFill>
                  <a:srgbClr val="FFFFFF"/>
                </a:solidFill>
                <a:ea typeface="+mj-ea"/>
                <a:cs typeface="+mj-cs"/>
              </a:rPr>
              <a:t>and</a:t>
            </a:r>
            <a:r>
              <a:rPr lang="tr-TR" sz="3600" dirty="0">
                <a:solidFill>
                  <a:srgbClr val="FFFFFF"/>
                </a:solidFill>
                <a:ea typeface="+mj-ea"/>
                <a:cs typeface="+mj-cs"/>
              </a:rPr>
              <a:t> </a:t>
            </a:r>
            <a:r>
              <a:rPr lang="tr-TR" sz="3600" dirty="0" err="1">
                <a:solidFill>
                  <a:srgbClr val="FFFFFF"/>
                </a:solidFill>
                <a:ea typeface="+mj-ea"/>
                <a:cs typeface="+mj-cs"/>
              </a:rPr>
              <a:t>course</a:t>
            </a:r>
            <a:r>
              <a:rPr lang="en-US" sz="3600" dirty="0">
                <a:solidFill>
                  <a:srgbClr val="FFFFFF"/>
                </a:solidFill>
                <a:ea typeface="+mj-ea"/>
                <a:cs typeface="+mj-cs"/>
              </a:rPr>
              <a:t> in </a:t>
            </a:r>
            <a:r>
              <a:rPr lang="tr-TR" sz="3600" dirty="0" err="1">
                <a:solidFill>
                  <a:srgbClr val="FFFFFF"/>
                </a:solidFill>
                <a:ea typeface="+mj-ea"/>
                <a:cs typeface="+mj-cs"/>
              </a:rPr>
              <a:t>Romania</a:t>
            </a:r>
            <a:endParaRPr lang="en-US" sz="3600" dirty="0">
              <a:solidFill>
                <a:srgbClr val="FFFFFF"/>
              </a:solidFill>
              <a:ea typeface="+mj-ea"/>
              <a:cs typeface="+mj-cs"/>
            </a:endParaRPr>
          </a:p>
        </p:txBody>
      </p:sp>
      <p:pic>
        <p:nvPicPr>
          <p:cNvPr id="94209" name="Picture 2" descr="F:\Samsung Laptap\SAmsung Belgelerim 2\Fotoğraf Makinası\DSC0071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8963" y="3036965"/>
            <a:ext cx="2595562" cy="2590517"/>
          </a:xfrm>
          <a:noFill/>
        </p:spPr>
      </p:pic>
      <p:pic>
        <p:nvPicPr>
          <p:cNvPr id="94210" name="Picture 3" descr="F:\Samsung Laptap\SAmsung Belgelerim 2\Fotoğraf Makinası\DSC007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4238" y="3620381"/>
            <a:ext cx="2855912" cy="2852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1" name="Picture 4" descr="F:\Samsung Laptap\SAmsung Belgelerim 2\Fotoğraf Makinası\DSC007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413" y="2085103"/>
            <a:ext cx="2590800" cy="2590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40478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C:\Users\user\Desktop\course pics\1 (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59212"/>
            <a:ext cx="4394200" cy="6608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4" name="1 Başlık"/>
          <p:cNvSpPr txBox="1">
            <a:spLocks/>
          </p:cNvSpPr>
          <p:nvPr/>
        </p:nvSpPr>
        <p:spPr bwMode="auto">
          <a:xfrm>
            <a:off x="5000626" y="2232713"/>
            <a:ext cx="4143375" cy="3559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5825" tIns="42913" rIns="85825" bIns="42913" anchor="ctr"/>
          <a:lstStyle>
            <a:lvl1pPr defTabSz="855663" eaLnBrk="0" hangingPunct="0">
              <a:defRPr sz="2400">
                <a:solidFill>
                  <a:schemeClr val="tx1"/>
                </a:solidFill>
                <a:latin typeface="Times New Roman" charset="0"/>
                <a:ea typeface="ＭＳ Ｐゴシック" charset="0"/>
                <a:cs typeface="ＭＳ Ｐゴシック" charset="0"/>
              </a:defRPr>
            </a:lvl1pPr>
            <a:lvl2pPr marL="742950" indent="-285750" defTabSz="855663" eaLnBrk="0" hangingPunct="0">
              <a:defRPr sz="2400">
                <a:solidFill>
                  <a:schemeClr val="tx1"/>
                </a:solidFill>
                <a:latin typeface="Times New Roman" charset="0"/>
                <a:ea typeface="ＭＳ Ｐゴシック" charset="0"/>
              </a:defRPr>
            </a:lvl2pPr>
            <a:lvl3pPr marL="1143000" indent="-228600" defTabSz="855663" eaLnBrk="0" hangingPunct="0">
              <a:defRPr sz="2400">
                <a:solidFill>
                  <a:schemeClr val="tx1"/>
                </a:solidFill>
                <a:latin typeface="Times New Roman" charset="0"/>
                <a:ea typeface="ＭＳ Ｐゴシック" charset="0"/>
              </a:defRPr>
            </a:lvl3pPr>
            <a:lvl4pPr marL="1600200" indent="-228600" defTabSz="855663" eaLnBrk="0" hangingPunct="0">
              <a:defRPr sz="2400">
                <a:solidFill>
                  <a:schemeClr val="tx1"/>
                </a:solidFill>
                <a:latin typeface="Times New Roman" charset="0"/>
                <a:ea typeface="ＭＳ Ｐゴシック" charset="0"/>
              </a:defRPr>
            </a:lvl4pPr>
            <a:lvl5pPr marL="2057400" indent="-228600" defTabSz="855663" eaLnBrk="0" hangingPunct="0">
              <a:defRPr sz="2400">
                <a:solidFill>
                  <a:schemeClr val="tx1"/>
                </a:solidFill>
                <a:latin typeface="Times New Roman" charset="0"/>
                <a:ea typeface="ＭＳ Ｐゴシック" charset="0"/>
              </a:defRPr>
            </a:lvl5pPr>
            <a:lvl6pPr marL="2514600" indent="-228600" defTabSz="855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55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55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556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FFFFFF"/>
                </a:solidFill>
              </a:rPr>
              <a:t>continue our successful partnership increasingly  in laparoscopic training </a:t>
            </a:r>
            <a:br>
              <a:rPr lang="en-US" sz="2800" dirty="0">
                <a:solidFill>
                  <a:schemeClr val="bg1"/>
                </a:solidFill>
              </a:rPr>
            </a:br>
            <a:br>
              <a:rPr lang="de-DE" sz="2800" dirty="0">
                <a:solidFill>
                  <a:schemeClr val="bg1"/>
                </a:solidFill>
              </a:rPr>
            </a:br>
            <a:endParaRPr lang="de-DE" sz="2800" dirty="0">
              <a:solidFill>
                <a:schemeClr val="bg1"/>
              </a:solidFill>
            </a:endParaRPr>
          </a:p>
        </p:txBody>
      </p:sp>
    </p:spTree>
    <p:extLst>
      <p:ext uri="{BB962C8B-B14F-4D97-AF65-F5344CB8AC3E}">
        <p14:creationId xmlns:p14="http://schemas.microsoft.com/office/powerpoint/2010/main" val="417038785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9750" y="0"/>
            <a:ext cx="7772400" cy="989684"/>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rial Rounded MT Bold" pitchFamily="34" charset="0"/>
            </a:endParaRPr>
          </a:p>
        </p:txBody>
      </p:sp>
      <p:sp>
        <p:nvSpPr>
          <p:cNvPr id="28674" name="Rechthoek 1"/>
          <p:cNvSpPr>
            <a:spLocks noChangeArrowheads="1"/>
          </p:cNvSpPr>
          <p:nvPr/>
        </p:nvSpPr>
        <p:spPr bwMode="auto">
          <a:xfrm>
            <a:off x="323851" y="1655818"/>
            <a:ext cx="8640763"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a:solidFill>
                <a:srgbClr val="000000"/>
              </a:solidFill>
              <a:latin typeface="Calibri"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000000"/>
                </a:solidFill>
                <a:latin typeface="Calibri" charset="0"/>
              </a:rPr>
              <a:t>Has to facilitate bringing </a:t>
            </a:r>
            <a:r>
              <a:rPr lang="en-US" sz="3600" b="1">
                <a:solidFill>
                  <a:srgbClr val="FF0000"/>
                </a:solidFill>
                <a:latin typeface="Calibri" charset="0"/>
              </a:rPr>
              <a:t>education to urologists </a:t>
            </a:r>
            <a:r>
              <a:rPr lang="en-US" sz="3600" b="1">
                <a:solidFill>
                  <a:srgbClr val="000000"/>
                </a:solidFill>
                <a:latin typeface="Calibri" charset="0"/>
              </a:rPr>
              <a:t>and </a:t>
            </a:r>
            <a:r>
              <a:rPr lang="en-US" sz="3600" b="1">
                <a:solidFill>
                  <a:srgbClr val="FF0000"/>
                </a:solidFill>
                <a:latin typeface="Calibri" charset="0"/>
              </a:rPr>
              <a:t>standardizing the level of education</a:t>
            </a:r>
            <a:r>
              <a:rPr lang="en-US" sz="3600" b="1">
                <a:solidFill>
                  <a:srgbClr val="000000"/>
                </a:solidFill>
                <a:latin typeface="Calibri" charset="0"/>
              </a:rPr>
              <a:t> to ensure a certain </a:t>
            </a:r>
            <a:r>
              <a:rPr lang="en-US" sz="3600" b="1">
                <a:solidFill>
                  <a:srgbClr val="FF0000"/>
                </a:solidFill>
                <a:latin typeface="Calibri" charset="0"/>
              </a:rPr>
              <a:t>quality of training.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600">
              <a:solidFill>
                <a:srgbClr val="000000"/>
              </a:solidFill>
              <a:latin typeface="Calibri"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u="sng">
              <a:solidFill>
                <a:srgbClr val="1E04E2"/>
              </a:solidFill>
              <a:latin typeface="Calibri" charset="0"/>
            </a:endParaRPr>
          </a:p>
        </p:txBody>
      </p:sp>
    </p:spTree>
    <p:extLst>
      <p:ext uri="{BB962C8B-B14F-4D97-AF65-F5344CB8AC3E}">
        <p14:creationId xmlns:p14="http://schemas.microsoft.com/office/powerpoint/2010/main" val="243589501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63900"/>
            <a:ext cx="9135751" cy="344853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96" y="1268760"/>
            <a:ext cx="3467584" cy="438211"/>
          </a:xfrm>
          <a:prstGeom prst="rect">
            <a:avLst/>
          </a:prstGeom>
        </p:spPr>
      </p:pic>
    </p:spTree>
    <p:extLst>
      <p:ext uri="{BB962C8B-B14F-4D97-AF65-F5344CB8AC3E}">
        <p14:creationId xmlns:p14="http://schemas.microsoft.com/office/powerpoint/2010/main" val="197651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solidFill>
                  <a:schemeClr val="accent1"/>
                </a:solidFill>
              </a:rPr>
              <a:t>Exercises</a:t>
            </a:r>
            <a:endParaRPr lang="en-GB" dirty="0">
              <a:solidFill>
                <a:schemeClr val="accent1"/>
              </a:solidFill>
            </a:endParaRPr>
          </a:p>
        </p:txBody>
      </p:sp>
      <p:pic>
        <p:nvPicPr>
          <p:cNvPr id="4" name="Afbeelding 11"/>
          <p:cNvPicPr/>
          <p:nvPr/>
        </p:nvPicPr>
        <p:blipFill>
          <a:blip r:embed="rId2" cstate="email">
            <a:extLst>
              <a:ext uri="{28A0092B-C50C-407E-A947-70E740481C1C}">
                <a14:useLocalDpi xmlns:a14="http://schemas.microsoft.com/office/drawing/2010/main"/>
              </a:ext>
            </a:extLst>
          </a:blip>
          <a:stretch>
            <a:fillRect/>
          </a:stretch>
        </p:blipFill>
        <p:spPr>
          <a:xfrm>
            <a:off x="1546927" y="1363170"/>
            <a:ext cx="2591683" cy="1593416"/>
          </a:xfrm>
          <a:prstGeom prst="rect">
            <a:avLst/>
          </a:prstGeom>
        </p:spPr>
      </p:pic>
      <p:pic>
        <p:nvPicPr>
          <p:cNvPr id="5" name="Afbeelding 5"/>
          <p:cNvPicPr/>
          <p:nvPr/>
        </p:nvPicPr>
        <p:blipFill>
          <a:blip r:embed="rId3" cstate="email">
            <a:extLst>
              <a:ext uri="{28A0092B-C50C-407E-A947-70E740481C1C}">
                <a14:useLocalDpi xmlns:a14="http://schemas.microsoft.com/office/drawing/2010/main"/>
              </a:ext>
            </a:extLst>
          </a:blip>
          <a:stretch>
            <a:fillRect/>
          </a:stretch>
        </p:blipFill>
        <p:spPr>
          <a:xfrm>
            <a:off x="4760028" y="1363170"/>
            <a:ext cx="2585096" cy="1513941"/>
          </a:xfrm>
          <a:prstGeom prst="rect">
            <a:avLst/>
          </a:prstGeom>
        </p:spPr>
      </p:pic>
      <p:pic>
        <p:nvPicPr>
          <p:cNvPr id="6" name="Afbeelding 9"/>
          <p:cNvPicPr/>
          <p:nvPr/>
        </p:nvPicPr>
        <p:blipFill>
          <a:blip r:embed="rId4" cstate="email">
            <a:extLst>
              <a:ext uri="{28A0092B-C50C-407E-A947-70E740481C1C}">
                <a14:useLocalDpi xmlns:a14="http://schemas.microsoft.com/office/drawing/2010/main"/>
              </a:ext>
            </a:extLst>
          </a:blip>
          <a:stretch>
            <a:fillRect/>
          </a:stretch>
        </p:blipFill>
        <p:spPr>
          <a:xfrm>
            <a:off x="1542164" y="3632746"/>
            <a:ext cx="2601208" cy="1769066"/>
          </a:xfrm>
          <a:prstGeom prst="rect">
            <a:avLst/>
          </a:prstGeom>
        </p:spPr>
      </p:pic>
      <p:pic>
        <p:nvPicPr>
          <p:cNvPr id="7" name="Afbeelding 10"/>
          <p:cNvPicPr/>
          <p:nvPr/>
        </p:nvPicPr>
        <p:blipFill rotWithShape="1">
          <a:blip r:embed="rId5" cstate="email">
            <a:extLst>
              <a:ext uri="{28A0092B-C50C-407E-A947-70E740481C1C}">
                <a14:useLocalDpi xmlns:a14="http://schemas.microsoft.com/office/drawing/2010/main"/>
              </a:ext>
            </a:extLst>
          </a:blip>
          <a:srcRect/>
          <a:stretch/>
        </p:blipFill>
        <p:spPr bwMode="auto">
          <a:xfrm>
            <a:off x="4747071" y="3632746"/>
            <a:ext cx="2611011" cy="1513941"/>
          </a:xfrm>
          <a:prstGeom prst="rect">
            <a:avLst/>
          </a:prstGeom>
          <a:ln>
            <a:noFill/>
          </a:ln>
          <a:extLst>
            <a:ext uri="{53640926-AAD7-44d8-BBD7-CCE9431645EC}">
              <a14:shadowObscured xmlns="" xmlns:a14="http://schemas.microsoft.com/office/drawing/2010/main"/>
            </a:ext>
          </a:extLst>
        </p:spPr>
      </p:pic>
      <p:sp>
        <p:nvSpPr>
          <p:cNvPr id="8" name="TextBox 7"/>
          <p:cNvSpPr txBox="1"/>
          <p:nvPr/>
        </p:nvSpPr>
        <p:spPr>
          <a:xfrm>
            <a:off x="2074577" y="3022298"/>
            <a:ext cx="1536383" cy="369332"/>
          </a:xfrm>
          <a:prstGeom prst="rect">
            <a:avLst/>
          </a:prstGeom>
          <a:noFill/>
        </p:spPr>
        <p:txBody>
          <a:bodyPr wrap="none" rtlCol="0">
            <a:spAutoFit/>
          </a:bodyPr>
          <a:lstStyle/>
          <a:p>
            <a:r>
              <a:rPr lang="nl-NL" dirty="0"/>
              <a:t>1. Peg transfer</a:t>
            </a:r>
            <a:endParaRPr lang="en-GB" dirty="0"/>
          </a:p>
        </p:txBody>
      </p:sp>
      <p:sp>
        <p:nvSpPr>
          <p:cNvPr id="9" name="TextBox 8"/>
          <p:cNvSpPr txBox="1"/>
          <p:nvPr/>
        </p:nvSpPr>
        <p:spPr>
          <a:xfrm>
            <a:off x="5069775" y="5451813"/>
            <a:ext cx="1965603" cy="369332"/>
          </a:xfrm>
          <a:prstGeom prst="rect">
            <a:avLst/>
          </a:prstGeom>
          <a:noFill/>
        </p:spPr>
        <p:txBody>
          <a:bodyPr wrap="none" rtlCol="0">
            <a:spAutoFit/>
          </a:bodyPr>
          <a:lstStyle/>
          <a:p>
            <a:r>
              <a:rPr lang="nl-NL" dirty="0"/>
              <a:t>4. Single knot </a:t>
            </a:r>
            <a:r>
              <a:rPr lang="nl-NL" dirty="0" err="1"/>
              <a:t>tying</a:t>
            </a:r>
            <a:endParaRPr lang="en-GB" dirty="0"/>
          </a:p>
        </p:txBody>
      </p:sp>
      <p:sp>
        <p:nvSpPr>
          <p:cNvPr id="10" name="TextBox 9"/>
          <p:cNvSpPr txBox="1"/>
          <p:nvPr/>
        </p:nvSpPr>
        <p:spPr>
          <a:xfrm>
            <a:off x="1849548" y="5451813"/>
            <a:ext cx="1986441" cy="369332"/>
          </a:xfrm>
          <a:prstGeom prst="rect">
            <a:avLst/>
          </a:prstGeom>
          <a:noFill/>
        </p:spPr>
        <p:txBody>
          <a:bodyPr wrap="none" rtlCol="0">
            <a:spAutoFit/>
          </a:bodyPr>
          <a:lstStyle/>
          <a:p>
            <a:r>
              <a:rPr lang="nl-NL" dirty="0"/>
              <a:t>3. </a:t>
            </a:r>
            <a:r>
              <a:rPr lang="nl-NL" dirty="0" err="1"/>
              <a:t>Needle</a:t>
            </a:r>
            <a:r>
              <a:rPr lang="nl-NL" dirty="0"/>
              <a:t> </a:t>
            </a:r>
            <a:r>
              <a:rPr lang="nl-NL" dirty="0" err="1"/>
              <a:t>guidance</a:t>
            </a:r>
            <a:endParaRPr lang="en-GB" dirty="0"/>
          </a:p>
        </p:txBody>
      </p:sp>
      <p:sp>
        <p:nvSpPr>
          <p:cNvPr id="11" name="TextBox 10"/>
          <p:cNvSpPr txBox="1"/>
          <p:nvPr/>
        </p:nvSpPr>
        <p:spPr>
          <a:xfrm>
            <a:off x="5151656" y="3022298"/>
            <a:ext cx="1801840" cy="369332"/>
          </a:xfrm>
          <a:prstGeom prst="rect">
            <a:avLst/>
          </a:prstGeom>
          <a:noFill/>
        </p:spPr>
        <p:txBody>
          <a:bodyPr wrap="none" rtlCol="0">
            <a:spAutoFit/>
          </a:bodyPr>
          <a:lstStyle/>
          <a:p>
            <a:r>
              <a:rPr lang="nl-NL" dirty="0"/>
              <a:t>2. </a:t>
            </a:r>
            <a:r>
              <a:rPr lang="nl-NL" dirty="0" err="1"/>
              <a:t>Cutting</a:t>
            </a:r>
            <a:r>
              <a:rPr lang="nl-NL" dirty="0"/>
              <a:t> a </a:t>
            </a:r>
            <a:r>
              <a:rPr lang="nl-NL" dirty="0" err="1"/>
              <a:t>circle</a:t>
            </a:r>
            <a:endParaRPr lang="en-GB" dirty="0"/>
          </a:p>
        </p:txBody>
      </p:sp>
    </p:spTree>
    <p:extLst>
      <p:ext uri="{BB962C8B-B14F-4D97-AF65-F5344CB8AC3E}">
        <p14:creationId xmlns:p14="http://schemas.microsoft.com/office/powerpoint/2010/main" val="2096101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chemeClr val="accent1"/>
                </a:solidFill>
              </a:rPr>
              <a:t>Assessment</a:t>
            </a:r>
            <a:endParaRPr lang="en-GB" dirty="0">
              <a:solidFill>
                <a:schemeClr val="accent1"/>
              </a:solidFill>
            </a:endParaRPr>
          </a:p>
        </p:txBody>
      </p:sp>
      <p:sp>
        <p:nvSpPr>
          <p:cNvPr id="3" name="Content Placeholder 2"/>
          <p:cNvSpPr>
            <a:spLocks noGrp="1"/>
          </p:cNvSpPr>
          <p:nvPr>
            <p:ph idx="1"/>
          </p:nvPr>
        </p:nvSpPr>
        <p:spPr/>
        <p:txBody>
          <a:bodyPr>
            <a:normAutofit lnSpcReduction="10000"/>
          </a:bodyPr>
          <a:lstStyle/>
          <a:p>
            <a:r>
              <a:rPr lang="nl-NL" dirty="0"/>
              <a:t>Scoring of 4 </a:t>
            </a:r>
            <a:r>
              <a:rPr lang="nl-NL" dirty="0" err="1"/>
              <a:t>exercises</a:t>
            </a:r>
            <a:r>
              <a:rPr lang="nl-NL" dirty="0"/>
              <a:t> </a:t>
            </a:r>
            <a:r>
              <a:rPr lang="nl-NL" dirty="0" err="1"/>
              <a:t>with</a:t>
            </a:r>
            <a:r>
              <a:rPr lang="nl-NL" dirty="0"/>
              <a:t> time (</a:t>
            </a:r>
            <a:r>
              <a:rPr lang="nl-NL" dirty="0" err="1"/>
              <a:t>cut-off</a:t>
            </a:r>
            <a:r>
              <a:rPr lang="nl-NL" dirty="0"/>
              <a:t>) </a:t>
            </a:r>
            <a:r>
              <a:rPr lang="nl-NL" dirty="0" err="1"/>
              <a:t>and</a:t>
            </a:r>
            <a:r>
              <a:rPr lang="nl-NL" dirty="0"/>
              <a:t> </a:t>
            </a:r>
            <a:r>
              <a:rPr lang="nl-NL" dirty="0" err="1"/>
              <a:t>quality</a:t>
            </a:r>
            <a:r>
              <a:rPr lang="nl-NL" dirty="0"/>
              <a:t> (</a:t>
            </a:r>
            <a:r>
              <a:rPr lang="nl-NL" dirty="0" err="1"/>
              <a:t>errors</a:t>
            </a:r>
            <a:r>
              <a:rPr lang="nl-NL" dirty="0"/>
              <a:t>) criteria</a:t>
            </a:r>
          </a:p>
          <a:p>
            <a:r>
              <a:rPr lang="nl-NL" dirty="0"/>
              <a:t>General performance score, 3 </a:t>
            </a:r>
            <a:r>
              <a:rPr lang="nl-NL" dirty="0" err="1"/>
              <a:t>aspects</a:t>
            </a:r>
            <a:r>
              <a:rPr lang="nl-NL" dirty="0"/>
              <a:t>: </a:t>
            </a:r>
            <a:r>
              <a:rPr lang="nl-NL" dirty="0" err="1"/>
              <a:t>depth</a:t>
            </a:r>
            <a:r>
              <a:rPr lang="nl-NL" dirty="0"/>
              <a:t> </a:t>
            </a:r>
            <a:r>
              <a:rPr lang="nl-NL" dirty="0" err="1"/>
              <a:t>perception</a:t>
            </a:r>
            <a:r>
              <a:rPr lang="nl-NL" dirty="0"/>
              <a:t>, </a:t>
            </a:r>
            <a:r>
              <a:rPr lang="nl-NL" dirty="0" err="1"/>
              <a:t>bimanual</a:t>
            </a:r>
            <a:r>
              <a:rPr lang="nl-NL" dirty="0"/>
              <a:t> </a:t>
            </a:r>
            <a:r>
              <a:rPr lang="nl-NL" dirty="0" err="1"/>
              <a:t>dexterity</a:t>
            </a:r>
            <a:r>
              <a:rPr lang="nl-NL" dirty="0"/>
              <a:t>, efficiency</a:t>
            </a:r>
          </a:p>
          <a:p>
            <a:pPr>
              <a:buFont typeface="Symbol"/>
              <a:buChar char="Þ"/>
            </a:pPr>
            <a:r>
              <a:rPr lang="nl-NL" dirty="0" err="1"/>
              <a:t>Certificate</a:t>
            </a:r>
            <a:r>
              <a:rPr lang="nl-NL" dirty="0"/>
              <a:t> (or </a:t>
            </a:r>
            <a:r>
              <a:rPr lang="nl-NL" dirty="0" err="1"/>
              <a:t>not</a:t>
            </a:r>
            <a:r>
              <a:rPr lang="nl-NL" dirty="0"/>
              <a:t>): </a:t>
            </a:r>
            <a:r>
              <a:rPr lang="nl-NL" dirty="0" err="1"/>
              <a:t>recommendation</a:t>
            </a:r>
            <a:r>
              <a:rPr lang="nl-NL" dirty="0"/>
              <a:t> </a:t>
            </a:r>
            <a:r>
              <a:rPr lang="nl-NL" dirty="0" err="1"/>
              <a:t>to</a:t>
            </a:r>
            <a:r>
              <a:rPr lang="nl-NL" dirty="0"/>
              <a:t> continue training in OR</a:t>
            </a:r>
          </a:p>
          <a:p>
            <a:pPr marL="0" indent="0">
              <a:buNone/>
            </a:pPr>
            <a:endParaRPr lang="nl-NL" dirty="0"/>
          </a:p>
          <a:p>
            <a:r>
              <a:rPr lang="nl-NL" dirty="0"/>
              <a:t>Personal training </a:t>
            </a:r>
            <a:r>
              <a:rPr lang="nl-NL" dirty="0" err="1"/>
              <a:t>advice</a:t>
            </a:r>
            <a:endParaRPr lang="en-GB" dirty="0"/>
          </a:p>
        </p:txBody>
      </p:sp>
    </p:spTree>
    <p:extLst>
      <p:ext uri="{BB962C8B-B14F-4D97-AF65-F5344CB8AC3E}">
        <p14:creationId xmlns:p14="http://schemas.microsoft.com/office/powerpoint/2010/main" val="166523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solidFill>
                  <a:schemeClr val="accent1"/>
                </a:solidFill>
              </a:rPr>
              <a:t>Exam</a:t>
            </a:r>
            <a:r>
              <a:rPr lang="nl-NL" dirty="0">
                <a:solidFill>
                  <a:schemeClr val="accent1"/>
                </a:solidFill>
              </a:rPr>
              <a:t> procedure (1)</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nl-NL" dirty="0" err="1"/>
              <a:t>Explain</a:t>
            </a:r>
            <a:r>
              <a:rPr lang="nl-NL" dirty="0"/>
              <a:t> procedure </a:t>
            </a:r>
            <a:r>
              <a:rPr lang="nl-NL" dirty="0" err="1"/>
              <a:t>to</a:t>
            </a:r>
            <a:r>
              <a:rPr lang="nl-NL" dirty="0"/>
              <a:t> </a:t>
            </a:r>
            <a:r>
              <a:rPr lang="nl-NL" dirty="0" err="1"/>
              <a:t>examinee</a:t>
            </a:r>
            <a:endParaRPr lang="nl-NL" dirty="0"/>
          </a:p>
          <a:p>
            <a:r>
              <a:rPr lang="nl-NL" dirty="0" err="1"/>
              <a:t>Explain</a:t>
            </a:r>
            <a:r>
              <a:rPr lang="nl-NL" dirty="0"/>
              <a:t> correct performance of </a:t>
            </a:r>
            <a:r>
              <a:rPr lang="nl-NL" dirty="0" err="1"/>
              <a:t>each</a:t>
            </a:r>
            <a:r>
              <a:rPr lang="nl-NL" dirty="0"/>
              <a:t> </a:t>
            </a:r>
            <a:r>
              <a:rPr lang="nl-NL" dirty="0" err="1"/>
              <a:t>exercise</a:t>
            </a:r>
            <a:endParaRPr lang="nl-NL" dirty="0"/>
          </a:p>
          <a:p>
            <a:r>
              <a:rPr lang="nl-NL" dirty="0" err="1">
                <a:solidFill>
                  <a:schemeClr val="accent1"/>
                </a:solidFill>
              </a:rPr>
              <a:t>Exercise</a:t>
            </a:r>
            <a:r>
              <a:rPr lang="nl-NL" dirty="0">
                <a:solidFill>
                  <a:schemeClr val="accent1"/>
                </a:solidFill>
              </a:rPr>
              <a:t> </a:t>
            </a:r>
            <a:r>
              <a:rPr lang="nl-NL" dirty="0" err="1">
                <a:solidFill>
                  <a:schemeClr val="accent1"/>
                </a:solidFill>
              </a:rPr>
              <a:t>explanation</a:t>
            </a:r>
            <a:r>
              <a:rPr lang="nl-NL" dirty="0">
                <a:solidFill>
                  <a:schemeClr val="accent1"/>
                </a:solidFill>
              </a:rPr>
              <a:t> sheet</a:t>
            </a:r>
          </a:p>
          <a:p>
            <a:r>
              <a:rPr lang="nl-NL" dirty="0" err="1"/>
              <a:t>Before</a:t>
            </a:r>
            <a:r>
              <a:rPr lang="nl-NL" dirty="0"/>
              <a:t> </a:t>
            </a:r>
            <a:r>
              <a:rPr lang="nl-NL" dirty="0" err="1"/>
              <a:t>each</a:t>
            </a:r>
            <a:r>
              <a:rPr lang="nl-NL" dirty="0"/>
              <a:t> </a:t>
            </a:r>
            <a:r>
              <a:rPr lang="nl-NL" dirty="0" err="1"/>
              <a:t>exercise</a:t>
            </a:r>
            <a:r>
              <a:rPr lang="nl-NL" dirty="0"/>
              <a:t> 1 minute </a:t>
            </a:r>
            <a:r>
              <a:rPr lang="nl-NL" dirty="0" err="1"/>
              <a:t>practice</a:t>
            </a:r>
            <a:r>
              <a:rPr lang="nl-NL" dirty="0"/>
              <a:t>, without </a:t>
            </a:r>
            <a:r>
              <a:rPr lang="nl-NL" dirty="0" err="1"/>
              <a:t>destroying</a:t>
            </a:r>
            <a:r>
              <a:rPr lang="nl-NL" dirty="0"/>
              <a:t> </a:t>
            </a:r>
            <a:r>
              <a:rPr lang="nl-NL" dirty="0" err="1"/>
              <a:t>material</a:t>
            </a:r>
            <a:r>
              <a:rPr lang="nl-NL" dirty="0"/>
              <a:t>, help </a:t>
            </a:r>
            <a:r>
              <a:rPr lang="nl-NL" dirty="0" err="1"/>
              <a:t>from</a:t>
            </a:r>
            <a:r>
              <a:rPr lang="nl-NL" dirty="0"/>
              <a:t> tutor </a:t>
            </a:r>
            <a:r>
              <a:rPr lang="nl-NL" dirty="0" err="1"/>
              <a:t>allowed</a:t>
            </a:r>
            <a:endParaRPr lang="nl-NL" dirty="0"/>
          </a:p>
          <a:p>
            <a:r>
              <a:rPr lang="nl-NL" dirty="0" err="1"/>
              <a:t>During</a:t>
            </a:r>
            <a:r>
              <a:rPr lang="nl-NL" dirty="0"/>
              <a:t> </a:t>
            </a:r>
            <a:r>
              <a:rPr lang="nl-NL" dirty="0" err="1"/>
              <a:t>exercise</a:t>
            </a:r>
            <a:r>
              <a:rPr lang="nl-NL" dirty="0"/>
              <a:t> no help </a:t>
            </a:r>
            <a:r>
              <a:rPr lang="nl-NL" dirty="0" err="1"/>
              <a:t>from</a:t>
            </a:r>
            <a:r>
              <a:rPr lang="nl-NL" dirty="0"/>
              <a:t> </a:t>
            </a:r>
            <a:r>
              <a:rPr lang="nl-NL" dirty="0" err="1"/>
              <a:t>examiner</a:t>
            </a:r>
            <a:r>
              <a:rPr lang="nl-NL" dirty="0"/>
              <a:t>, </a:t>
            </a:r>
            <a:r>
              <a:rPr lang="nl-NL" dirty="0" err="1"/>
              <a:t>except</a:t>
            </a:r>
            <a:r>
              <a:rPr lang="nl-NL" dirty="0"/>
              <a:t> </a:t>
            </a:r>
            <a:r>
              <a:rPr lang="nl-NL" dirty="0" err="1"/>
              <a:t>changing</a:t>
            </a:r>
            <a:r>
              <a:rPr lang="nl-NL" dirty="0"/>
              <a:t> </a:t>
            </a:r>
            <a:r>
              <a:rPr lang="nl-NL" dirty="0" err="1"/>
              <a:t>instruments</a:t>
            </a:r>
            <a:endParaRPr lang="nl-NL" dirty="0"/>
          </a:p>
          <a:p>
            <a:endParaRPr lang="en-GB" dirty="0"/>
          </a:p>
        </p:txBody>
      </p:sp>
    </p:spTree>
    <p:extLst>
      <p:ext uri="{BB962C8B-B14F-4D97-AF65-F5344CB8AC3E}">
        <p14:creationId xmlns:p14="http://schemas.microsoft.com/office/powerpoint/2010/main" val="2110233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solidFill>
                  <a:schemeClr val="accent1"/>
                </a:solidFill>
              </a:rPr>
              <a:t>Exam</a:t>
            </a:r>
            <a:r>
              <a:rPr lang="nl-NL" dirty="0">
                <a:solidFill>
                  <a:schemeClr val="accent1"/>
                </a:solidFill>
              </a:rPr>
              <a:t> procedure (2)</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nl-NL" dirty="0"/>
              <a:t>2 </a:t>
            </a:r>
            <a:r>
              <a:rPr lang="nl-NL" dirty="0" err="1"/>
              <a:t>chances</a:t>
            </a:r>
            <a:r>
              <a:rPr lang="nl-NL" dirty="0"/>
              <a:t> </a:t>
            </a:r>
            <a:r>
              <a:rPr lang="nl-NL" dirty="0" err="1"/>
              <a:t>to</a:t>
            </a:r>
            <a:r>
              <a:rPr lang="nl-NL" dirty="0"/>
              <a:t> pass </a:t>
            </a:r>
            <a:r>
              <a:rPr lang="nl-NL" dirty="0" err="1"/>
              <a:t>each</a:t>
            </a:r>
            <a:r>
              <a:rPr lang="nl-NL" dirty="0"/>
              <a:t> </a:t>
            </a:r>
            <a:r>
              <a:rPr lang="nl-NL" dirty="0" err="1"/>
              <a:t>exercise</a:t>
            </a:r>
            <a:endParaRPr lang="nl-NL" dirty="0"/>
          </a:p>
          <a:p>
            <a:r>
              <a:rPr lang="nl-NL" dirty="0"/>
              <a:t>Record </a:t>
            </a:r>
            <a:r>
              <a:rPr lang="nl-NL" dirty="0" err="1"/>
              <a:t>all</a:t>
            </a:r>
            <a:r>
              <a:rPr lang="nl-NL" dirty="0"/>
              <a:t> time </a:t>
            </a:r>
            <a:r>
              <a:rPr lang="nl-NL" dirty="0" err="1"/>
              <a:t>and</a:t>
            </a:r>
            <a:r>
              <a:rPr lang="nl-NL" dirty="0"/>
              <a:t> </a:t>
            </a:r>
            <a:r>
              <a:rPr lang="nl-NL" dirty="0" err="1"/>
              <a:t>quality</a:t>
            </a:r>
            <a:r>
              <a:rPr lang="nl-NL" dirty="0"/>
              <a:t> scores, </a:t>
            </a:r>
            <a:r>
              <a:rPr lang="nl-NL" dirty="0" err="1"/>
              <a:t>for</a:t>
            </a:r>
            <a:r>
              <a:rPr lang="nl-NL" dirty="0"/>
              <a:t> </a:t>
            </a:r>
            <a:r>
              <a:rPr lang="nl-NL" dirty="0" err="1"/>
              <a:t>each</a:t>
            </a:r>
            <a:r>
              <a:rPr lang="nl-NL" dirty="0"/>
              <a:t> trial of </a:t>
            </a:r>
            <a:r>
              <a:rPr lang="nl-NL" dirty="0" err="1"/>
              <a:t>each</a:t>
            </a:r>
            <a:r>
              <a:rPr lang="nl-NL" dirty="0"/>
              <a:t> </a:t>
            </a:r>
            <a:r>
              <a:rPr lang="nl-NL" dirty="0" err="1"/>
              <a:t>exercise</a:t>
            </a:r>
            <a:r>
              <a:rPr lang="nl-NL" dirty="0"/>
              <a:t>, </a:t>
            </a:r>
            <a:r>
              <a:rPr lang="nl-NL" dirty="0" err="1"/>
              <a:t>archive</a:t>
            </a:r>
            <a:r>
              <a:rPr lang="nl-NL" dirty="0"/>
              <a:t> </a:t>
            </a:r>
            <a:r>
              <a:rPr lang="nl-NL" dirty="0" err="1"/>
              <a:t>products</a:t>
            </a:r>
            <a:endParaRPr lang="nl-NL" dirty="0"/>
          </a:p>
          <a:p>
            <a:r>
              <a:rPr lang="nl-NL" dirty="0" err="1"/>
              <a:t>Exercise</a:t>
            </a:r>
            <a:r>
              <a:rPr lang="nl-NL" dirty="0"/>
              <a:t> </a:t>
            </a:r>
            <a:r>
              <a:rPr lang="nl-NL" dirty="0" err="1"/>
              <a:t>stopped</a:t>
            </a:r>
            <a:r>
              <a:rPr lang="nl-NL" dirty="0"/>
              <a:t> </a:t>
            </a:r>
            <a:r>
              <a:rPr lang="nl-NL" dirty="0" err="1"/>
              <a:t>when</a:t>
            </a:r>
            <a:r>
              <a:rPr lang="nl-NL" dirty="0"/>
              <a:t> </a:t>
            </a:r>
            <a:r>
              <a:rPr lang="nl-NL" dirty="0" err="1"/>
              <a:t>failed</a:t>
            </a:r>
            <a:r>
              <a:rPr lang="nl-NL" dirty="0"/>
              <a:t> (+15-30 sec)</a:t>
            </a:r>
          </a:p>
          <a:p>
            <a:r>
              <a:rPr lang="nl-NL" dirty="0" err="1"/>
              <a:t>Exam</a:t>
            </a:r>
            <a:r>
              <a:rPr lang="nl-NL" dirty="0"/>
              <a:t> </a:t>
            </a:r>
            <a:r>
              <a:rPr lang="nl-NL" dirty="0" err="1"/>
              <a:t>stopped</a:t>
            </a:r>
            <a:r>
              <a:rPr lang="nl-NL" dirty="0"/>
              <a:t> </a:t>
            </a:r>
            <a:r>
              <a:rPr lang="nl-NL" dirty="0" err="1"/>
              <a:t>when</a:t>
            </a:r>
            <a:r>
              <a:rPr lang="nl-NL" dirty="0"/>
              <a:t> </a:t>
            </a:r>
            <a:r>
              <a:rPr lang="nl-NL" dirty="0" err="1"/>
              <a:t>failed</a:t>
            </a:r>
            <a:endParaRPr lang="nl-NL" dirty="0"/>
          </a:p>
          <a:p>
            <a:r>
              <a:rPr lang="nl-NL" dirty="0"/>
              <a:t>General performance </a:t>
            </a:r>
            <a:r>
              <a:rPr lang="nl-NL" dirty="0" err="1"/>
              <a:t>observed</a:t>
            </a:r>
            <a:r>
              <a:rPr lang="nl-NL" dirty="0"/>
              <a:t> over </a:t>
            </a:r>
            <a:r>
              <a:rPr lang="nl-NL" dirty="0" err="1"/>
              <a:t>all</a:t>
            </a:r>
            <a:r>
              <a:rPr lang="nl-NL" dirty="0"/>
              <a:t> </a:t>
            </a:r>
            <a:r>
              <a:rPr lang="nl-NL" dirty="0" err="1"/>
              <a:t>exercises</a:t>
            </a:r>
            <a:endParaRPr lang="nl-NL" dirty="0"/>
          </a:p>
          <a:p>
            <a:r>
              <a:rPr lang="nl-NL" dirty="0" err="1"/>
              <a:t>Finally</a:t>
            </a:r>
            <a:r>
              <a:rPr lang="nl-NL" dirty="0"/>
              <a:t> personal training </a:t>
            </a:r>
            <a:r>
              <a:rPr lang="nl-NL" dirty="0" err="1"/>
              <a:t>advice</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1310956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chemeClr val="accent1"/>
                </a:solidFill>
              </a:rPr>
              <a:t>Administration</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nl-NL" dirty="0"/>
              <a:t>Record </a:t>
            </a:r>
            <a:r>
              <a:rPr lang="nl-NL" dirty="0" err="1"/>
              <a:t>examinees</a:t>
            </a:r>
            <a:r>
              <a:rPr lang="nl-NL" dirty="0"/>
              <a:t> name on DVD</a:t>
            </a:r>
          </a:p>
          <a:p>
            <a:r>
              <a:rPr lang="nl-NL" dirty="0"/>
              <a:t>Record </a:t>
            </a:r>
            <a:r>
              <a:rPr lang="nl-NL" dirty="0" err="1"/>
              <a:t>exam</a:t>
            </a:r>
            <a:r>
              <a:rPr lang="nl-NL" dirty="0"/>
              <a:t> in </a:t>
            </a:r>
            <a:r>
              <a:rPr lang="nl-NL" dirty="0" err="1"/>
              <a:t>one</a:t>
            </a:r>
            <a:r>
              <a:rPr lang="nl-NL" dirty="0"/>
              <a:t> take on DVD</a:t>
            </a:r>
          </a:p>
          <a:p>
            <a:r>
              <a:rPr lang="nl-NL" dirty="0" err="1"/>
              <a:t>Archive</a:t>
            </a:r>
            <a:r>
              <a:rPr lang="nl-NL" dirty="0"/>
              <a:t> </a:t>
            </a:r>
            <a:r>
              <a:rPr lang="nl-NL" dirty="0" err="1"/>
              <a:t>final</a:t>
            </a:r>
            <a:r>
              <a:rPr lang="nl-NL" dirty="0"/>
              <a:t> </a:t>
            </a:r>
            <a:r>
              <a:rPr lang="nl-NL" dirty="0" err="1"/>
              <a:t>products</a:t>
            </a:r>
            <a:r>
              <a:rPr lang="nl-NL" dirty="0"/>
              <a:t> (mark Trial 1 or 2)</a:t>
            </a:r>
          </a:p>
          <a:p>
            <a:r>
              <a:rPr lang="nl-NL" dirty="0" err="1">
                <a:solidFill>
                  <a:schemeClr val="accent1"/>
                </a:solidFill>
              </a:rPr>
              <a:t>Scoreform</a:t>
            </a:r>
            <a:endParaRPr lang="nl-NL" dirty="0">
              <a:solidFill>
                <a:schemeClr val="accent1"/>
              </a:solidFill>
            </a:endParaRPr>
          </a:p>
          <a:p>
            <a:r>
              <a:rPr lang="nl-NL" dirty="0"/>
              <a:t>Record </a:t>
            </a:r>
            <a:r>
              <a:rPr lang="nl-NL" dirty="0" err="1"/>
              <a:t>all</a:t>
            </a:r>
            <a:r>
              <a:rPr lang="nl-NL" dirty="0"/>
              <a:t> data </a:t>
            </a:r>
            <a:r>
              <a:rPr lang="nl-NL" dirty="0" err="1"/>
              <a:t>available</a:t>
            </a:r>
            <a:r>
              <a:rPr lang="nl-NL" dirty="0"/>
              <a:t> </a:t>
            </a:r>
            <a:r>
              <a:rPr lang="nl-NL" dirty="0" err="1"/>
              <a:t>for</a:t>
            </a:r>
            <a:r>
              <a:rPr lang="nl-NL" dirty="0"/>
              <a:t> </a:t>
            </a:r>
            <a:r>
              <a:rPr lang="nl-NL" dirty="0" err="1"/>
              <a:t>continuous</a:t>
            </a:r>
            <a:r>
              <a:rPr lang="nl-NL" dirty="0"/>
              <a:t> </a:t>
            </a:r>
            <a:r>
              <a:rPr lang="nl-NL" dirty="0" err="1"/>
              <a:t>evaluation</a:t>
            </a:r>
            <a:endParaRPr lang="en-GB" dirty="0"/>
          </a:p>
        </p:txBody>
      </p:sp>
    </p:spTree>
    <p:extLst>
      <p:ext uri="{BB962C8B-B14F-4D97-AF65-F5344CB8AC3E}">
        <p14:creationId xmlns:p14="http://schemas.microsoft.com/office/powerpoint/2010/main" val="585651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solidFill>
                  <a:schemeClr val="accent1"/>
                </a:solidFill>
              </a:rPr>
              <a:t>Exercises</a:t>
            </a:r>
            <a:endParaRPr lang="en-GB"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9406851"/>
              </p:ext>
            </p:extLst>
          </p:nvPr>
        </p:nvGraphicFramePr>
        <p:xfrm>
          <a:off x="467544" y="1340766"/>
          <a:ext cx="8390736" cy="523150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64648">
                  <a:extLst>
                    <a:ext uri="{9D8B030D-6E8A-4147-A177-3AD203B41FA5}">
                      <a16:colId xmlns:a16="http://schemas.microsoft.com/office/drawing/2014/main" val="20000"/>
                    </a:ext>
                  </a:extLst>
                </a:gridCol>
                <a:gridCol w="1070318">
                  <a:extLst>
                    <a:ext uri="{9D8B030D-6E8A-4147-A177-3AD203B41FA5}">
                      <a16:colId xmlns:a16="http://schemas.microsoft.com/office/drawing/2014/main" val="20001"/>
                    </a:ext>
                  </a:extLst>
                </a:gridCol>
                <a:gridCol w="1330388">
                  <a:extLst>
                    <a:ext uri="{9D8B030D-6E8A-4147-A177-3AD203B41FA5}">
                      <a16:colId xmlns:a16="http://schemas.microsoft.com/office/drawing/2014/main" val="20002"/>
                    </a:ext>
                  </a:extLst>
                </a:gridCol>
                <a:gridCol w="1331326">
                  <a:extLst>
                    <a:ext uri="{9D8B030D-6E8A-4147-A177-3AD203B41FA5}">
                      <a16:colId xmlns:a16="http://schemas.microsoft.com/office/drawing/2014/main" val="20003"/>
                    </a:ext>
                  </a:extLst>
                </a:gridCol>
                <a:gridCol w="2026649">
                  <a:extLst>
                    <a:ext uri="{9D8B030D-6E8A-4147-A177-3AD203B41FA5}">
                      <a16:colId xmlns:a16="http://schemas.microsoft.com/office/drawing/2014/main" val="20004"/>
                    </a:ext>
                  </a:extLst>
                </a:gridCol>
                <a:gridCol w="1167407">
                  <a:extLst>
                    <a:ext uri="{9D8B030D-6E8A-4147-A177-3AD203B41FA5}">
                      <a16:colId xmlns:a16="http://schemas.microsoft.com/office/drawing/2014/main" val="20005"/>
                    </a:ext>
                  </a:extLst>
                </a:gridCol>
              </a:tblGrid>
              <a:tr h="1316937">
                <a:tc>
                  <a:txBody>
                    <a:bodyPr/>
                    <a:lstStyle/>
                    <a:p>
                      <a:pPr algn="just">
                        <a:lnSpc>
                          <a:spcPts val="1400"/>
                        </a:lnSpc>
                      </a:pPr>
                      <a:endParaRPr lang="en-GB" sz="2000" dirty="0">
                        <a:effectLst/>
                        <a:latin typeface="Calibri"/>
                      </a:endParaRPr>
                    </a:p>
                  </a:txBody>
                  <a:tcPr marL="68580" marR="68580" marT="0" marB="0" anchor="ctr"/>
                </a:tc>
                <a:tc>
                  <a:txBody>
                    <a:bodyPr/>
                    <a:lstStyle/>
                    <a:p>
                      <a:pPr algn="just">
                        <a:lnSpc>
                          <a:spcPts val="1400"/>
                        </a:lnSpc>
                        <a:spcAft>
                          <a:spcPts val="0"/>
                        </a:spcAft>
                      </a:pPr>
                      <a:r>
                        <a:rPr lang="en-GB" sz="2000" dirty="0">
                          <a:effectLst/>
                        </a:rPr>
                        <a:t>Target times</a:t>
                      </a:r>
                    </a:p>
                    <a:p>
                      <a:pPr algn="just">
                        <a:lnSpc>
                          <a:spcPts val="1400"/>
                        </a:lnSpc>
                        <a:spcAft>
                          <a:spcPts val="0"/>
                        </a:spcAft>
                      </a:pPr>
                      <a:r>
                        <a:rPr lang="en-GB" sz="2000" dirty="0" err="1">
                          <a:effectLst/>
                        </a:rPr>
                        <a:t>Min:Sec</a:t>
                      </a:r>
                      <a:endParaRPr lang="en-GB" sz="2000" dirty="0">
                        <a:effectLst/>
                        <a:latin typeface="Calibri"/>
                        <a:ea typeface="Calibri"/>
                        <a:cs typeface="Times New Roman"/>
                      </a:endParaRPr>
                    </a:p>
                  </a:txBody>
                  <a:tcPr marL="68580" marR="68580" marT="0" marB="0" anchor="ctr"/>
                </a:tc>
                <a:tc>
                  <a:txBody>
                    <a:bodyPr/>
                    <a:lstStyle/>
                    <a:p>
                      <a:pPr algn="just">
                        <a:lnSpc>
                          <a:spcPts val="1400"/>
                        </a:lnSpc>
                        <a:spcAft>
                          <a:spcPts val="0"/>
                        </a:spcAft>
                      </a:pPr>
                      <a:r>
                        <a:rPr lang="en-GB" sz="2000">
                          <a:effectLst/>
                        </a:rPr>
                        <a:t>Start time</a:t>
                      </a:r>
                      <a:endParaRPr lang="en-GB" sz="2000">
                        <a:effectLst/>
                        <a:latin typeface="Calibri"/>
                        <a:ea typeface="Calibri"/>
                        <a:cs typeface="Times New Roman"/>
                      </a:endParaRPr>
                    </a:p>
                  </a:txBody>
                  <a:tcPr marL="68580" marR="68580" marT="0" marB="0" anchor="ctr"/>
                </a:tc>
                <a:tc>
                  <a:txBody>
                    <a:bodyPr/>
                    <a:lstStyle/>
                    <a:p>
                      <a:pPr algn="just">
                        <a:lnSpc>
                          <a:spcPts val="1400"/>
                        </a:lnSpc>
                        <a:spcAft>
                          <a:spcPts val="0"/>
                        </a:spcAft>
                      </a:pPr>
                      <a:r>
                        <a:rPr lang="en-GB" sz="2000">
                          <a:effectLst/>
                        </a:rPr>
                        <a:t>Stop time</a:t>
                      </a:r>
                      <a:endParaRPr lang="en-GB" sz="2000">
                        <a:effectLst/>
                        <a:latin typeface="Calibri"/>
                        <a:ea typeface="Calibri"/>
                        <a:cs typeface="Times New Roman"/>
                      </a:endParaRPr>
                    </a:p>
                  </a:txBody>
                  <a:tcPr marL="68580" marR="68580" marT="0" marB="0" anchor="ctr"/>
                </a:tc>
                <a:tc>
                  <a:txBody>
                    <a:bodyPr/>
                    <a:lstStyle/>
                    <a:p>
                      <a:pPr algn="just">
                        <a:lnSpc>
                          <a:spcPts val="1400"/>
                        </a:lnSpc>
                        <a:spcAft>
                          <a:spcPts val="0"/>
                        </a:spcAft>
                      </a:pPr>
                      <a:r>
                        <a:rPr lang="en-GB" sz="2000" dirty="0">
                          <a:effectLst/>
                        </a:rPr>
                        <a:t>Quality Criteria</a:t>
                      </a:r>
                    </a:p>
                    <a:p>
                      <a:pPr algn="just">
                        <a:lnSpc>
                          <a:spcPts val="1400"/>
                        </a:lnSpc>
                        <a:spcAft>
                          <a:spcPts val="0"/>
                        </a:spcAft>
                      </a:pPr>
                      <a:r>
                        <a:rPr lang="en-GB" sz="2000" dirty="0">
                          <a:effectLst/>
                        </a:rPr>
                        <a:t>Each 1 point</a:t>
                      </a:r>
                      <a:endParaRPr lang="en-GB" sz="2000" dirty="0">
                        <a:effectLst/>
                        <a:latin typeface="Calibri"/>
                        <a:ea typeface="Calibri"/>
                        <a:cs typeface="Times New Roman"/>
                      </a:endParaRPr>
                    </a:p>
                  </a:txBody>
                  <a:tcPr marL="68580" marR="68580" marT="0" marB="0" anchor="ctr"/>
                </a:tc>
                <a:tc>
                  <a:txBody>
                    <a:bodyPr/>
                    <a:lstStyle/>
                    <a:p>
                      <a:pPr algn="just">
                        <a:lnSpc>
                          <a:spcPts val="1400"/>
                        </a:lnSpc>
                        <a:spcAft>
                          <a:spcPts val="0"/>
                        </a:spcAft>
                      </a:pPr>
                      <a:r>
                        <a:rPr lang="en-GB" sz="2000">
                          <a:effectLst/>
                        </a:rPr>
                        <a:t>Quit Trial</a:t>
                      </a:r>
                    </a:p>
                    <a:p>
                      <a:pPr algn="just">
                        <a:lnSpc>
                          <a:spcPts val="1400"/>
                        </a:lnSpc>
                        <a:spcAft>
                          <a:spcPts val="0"/>
                        </a:spcAft>
                      </a:pPr>
                      <a:r>
                        <a:rPr lang="en-GB" sz="2000">
                          <a:effectLst/>
                        </a:rPr>
                        <a:t>Min:Sec</a:t>
                      </a:r>
                      <a:endParaRPr lang="en-GB" sz="20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865877">
                <a:tc>
                  <a:txBody>
                    <a:bodyPr/>
                    <a:lstStyle/>
                    <a:p>
                      <a:pPr algn="l">
                        <a:lnSpc>
                          <a:spcPts val="1400"/>
                        </a:lnSpc>
                        <a:spcAft>
                          <a:spcPts val="0"/>
                        </a:spcAft>
                      </a:pPr>
                      <a:r>
                        <a:rPr lang="en-GB" sz="2000">
                          <a:effectLst/>
                        </a:rPr>
                        <a:t>Task 1 </a:t>
                      </a:r>
                    </a:p>
                    <a:p>
                      <a:pPr algn="l">
                        <a:lnSpc>
                          <a:spcPts val="1400"/>
                        </a:lnSpc>
                        <a:spcAft>
                          <a:spcPts val="0"/>
                        </a:spcAft>
                      </a:pPr>
                      <a:r>
                        <a:rPr lang="en-GB" sz="2000">
                          <a:effectLst/>
                        </a:rPr>
                        <a:t>Peg Transfer </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dirty="0">
                          <a:effectLst/>
                        </a:rPr>
                        <a:t>2:06</a:t>
                      </a:r>
                      <a:endParaRPr lang="en-GB" sz="2000" dirty="0">
                        <a:effectLst/>
                        <a:latin typeface="Calibri"/>
                        <a:ea typeface="Calibri"/>
                        <a:cs typeface="Times New Roman"/>
                      </a:endParaRPr>
                    </a:p>
                  </a:txBody>
                  <a:tcPr marL="68580" marR="68580" marT="0" marB="0" anchor="ctr"/>
                </a:tc>
                <a:tc>
                  <a:txBody>
                    <a:bodyPr/>
                    <a:lstStyle/>
                    <a:p>
                      <a:pPr algn="l">
                        <a:lnSpc>
                          <a:spcPts val="1400"/>
                        </a:lnSpc>
                      </a:pPr>
                      <a:r>
                        <a:rPr lang="en-GB" sz="2000" dirty="0">
                          <a:effectLst/>
                        </a:rPr>
                        <a:t>First object touched</a:t>
                      </a:r>
                      <a:endParaRPr lang="en-GB" sz="2000" dirty="0">
                        <a:effectLst/>
                        <a:latin typeface="Calibri"/>
                      </a:endParaRPr>
                    </a:p>
                  </a:txBody>
                  <a:tcPr marL="68580" marR="68580" marT="0" marB="0" anchor="ctr"/>
                </a:tc>
                <a:tc>
                  <a:txBody>
                    <a:bodyPr/>
                    <a:lstStyle/>
                    <a:p>
                      <a:pPr algn="l">
                        <a:lnSpc>
                          <a:spcPts val="1400"/>
                        </a:lnSpc>
                      </a:pPr>
                      <a:r>
                        <a:rPr lang="en-GB" sz="2000">
                          <a:effectLst/>
                        </a:rPr>
                        <a:t>Last object fallen</a:t>
                      </a:r>
                      <a:endParaRPr lang="en-GB" sz="2000">
                        <a:effectLst/>
                        <a:latin typeface="Calibri"/>
                      </a:endParaRPr>
                    </a:p>
                  </a:txBody>
                  <a:tcPr marL="68580" marR="68580" marT="0" marB="0" anchor="ctr"/>
                </a:tc>
                <a:tc>
                  <a:txBody>
                    <a:bodyPr/>
                    <a:lstStyle/>
                    <a:p>
                      <a:pPr algn="l">
                        <a:lnSpc>
                          <a:spcPts val="1400"/>
                        </a:lnSpc>
                        <a:spcAft>
                          <a:spcPts val="0"/>
                        </a:spcAft>
                      </a:pPr>
                      <a:r>
                        <a:rPr lang="en-GB" sz="2000">
                          <a:effectLst/>
                        </a:rPr>
                        <a:t>No dropped objects</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2:25</a:t>
                      </a:r>
                      <a:endParaRPr lang="en-GB" sz="20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865877">
                <a:tc>
                  <a:txBody>
                    <a:bodyPr/>
                    <a:lstStyle/>
                    <a:p>
                      <a:pPr algn="l">
                        <a:lnSpc>
                          <a:spcPts val="1400"/>
                        </a:lnSpc>
                        <a:spcAft>
                          <a:spcPts val="0"/>
                        </a:spcAft>
                      </a:pPr>
                      <a:r>
                        <a:rPr lang="en-GB" sz="2000">
                          <a:effectLst/>
                        </a:rPr>
                        <a:t>Task 2 </a:t>
                      </a:r>
                    </a:p>
                    <a:p>
                      <a:pPr algn="l">
                        <a:lnSpc>
                          <a:spcPts val="1400"/>
                        </a:lnSpc>
                        <a:spcAft>
                          <a:spcPts val="0"/>
                        </a:spcAft>
                      </a:pPr>
                      <a:r>
                        <a:rPr lang="en-GB" sz="2000">
                          <a:effectLst/>
                        </a:rPr>
                        <a:t>Cutting Circle </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2:31</a:t>
                      </a:r>
                      <a:endParaRPr lang="en-GB" sz="2000">
                        <a:effectLst/>
                        <a:latin typeface="Calibri"/>
                        <a:ea typeface="Calibri"/>
                        <a:cs typeface="Times New Roman"/>
                      </a:endParaRPr>
                    </a:p>
                  </a:txBody>
                  <a:tcPr marL="68580" marR="68580" marT="0" marB="0" anchor="ctr"/>
                </a:tc>
                <a:tc>
                  <a:txBody>
                    <a:bodyPr/>
                    <a:lstStyle/>
                    <a:p>
                      <a:pPr algn="l">
                        <a:lnSpc>
                          <a:spcPts val="1400"/>
                        </a:lnSpc>
                      </a:pPr>
                      <a:r>
                        <a:rPr lang="en-GB" sz="2000" dirty="0">
                          <a:effectLst/>
                        </a:rPr>
                        <a:t>First cut</a:t>
                      </a:r>
                      <a:endParaRPr lang="en-GB" sz="2000" dirty="0">
                        <a:effectLst/>
                        <a:latin typeface="Calibri"/>
                      </a:endParaRPr>
                    </a:p>
                  </a:txBody>
                  <a:tcPr marL="68580" marR="68580" marT="0" marB="0" anchor="ctr"/>
                </a:tc>
                <a:tc>
                  <a:txBody>
                    <a:bodyPr/>
                    <a:lstStyle/>
                    <a:p>
                      <a:pPr algn="l">
                        <a:lnSpc>
                          <a:spcPts val="1400"/>
                        </a:lnSpc>
                      </a:pPr>
                      <a:r>
                        <a:rPr lang="en-GB" sz="2000" dirty="0">
                          <a:effectLst/>
                        </a:rPr>
                        <a:t>Circle comes loose</a:t>
                      </a:r>
                      <a:endParaRPr lang="en-GB" sz="2000" dirty="0">
                        <a:effectLst/>
                        <a:latin typeface="Calibri"/>
                      </a:endParaRPr>
                    </a:p>
                  </a:txBody>
                  <a:tcPr marL="68580" marR="68580" marT="0" marB="0" anchor="ctr"/>
                </a:tc>
                <a:tc>
                  <a:txBody>
                    <a:bodyPr/>
                    <a:lstStyle/>
                    <a:p>
                      <a:pPr algn="l">
                        <a:lnSpc>
                          <a:spcPts val="1400"/>
                        </a:lnSpc>
                        <a:spcAft>
                          <a:spcPts val="0"/>
                        </a:spcAft>
                      </a:pPr>
                      <a:r>
                        <a:rPr lang="en-GB" sz="2000">
                          <a:effectLst/>
                        </a:rPr>
                        <a:t>No cut beyond the lines</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2:50</a:t>
                      </a:r>
                      <a:endParaRPr lang="en-GB" sz="20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865877">
                <a:tc>
                  <a:txBody>
                    <a:bodyPr/>
                    <a:lstStyle/>
                    <a:p>
                      <a:pPr algn="l">
                        <a:lnSpc>
                          <a:spcPts val="1400"/>
                        </a:lnSpc>
                        <a:spcAft>
                          <a:spcPts val="0"/>
                        </a:spcAft>
                      </a:pPr>
                      <a:r>
                        <a:rPr lang="en-GB" sz="2000">
                          <a:effectLst/>
                        </a:rPr>
                        <a:t>Task 3 </a:t>
                      </a:r>
                    </a:p>
                    <a:p>
                      <a:pPr algn="l">
                        <a:lnSpc>
                          <a:spcPts val="1400"/>
                        </a:lnSpc>
                        <a:spcAft>
                          <a:spcPts val="0"/>
                        </a:spcAft>
                      </a:pPr>
                      <a:r>
                        <a:rPr lang="en-GB" sz="2000">
                          <a:effectLst/>
                        </a:rPr>
                        <a:t>Needle Guidance</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4:28</a:t>
                      </a:r>
                      <a:endParaRPr lang="en-GB" sz="2000">
                        <a:effectLst/>
                        <a:latin typeface="Calibri"/>
                        <a:ea typeface="Calibri"/>
                        <a:cs typeface="Times New Roman"/>
                      </a:endParaRPr>
                    </a:p>
                  </a:txBody>
                  <a:tcPr marL="68580" marR="68580" marT="0" marB="0" anchor="ctr"/>
                </a:tc>
                <a:tc>
                  <a:txBody>
                    <a:bodyPr/>
                    <a:lstStyle/>
                    <a:p>
                      <a:pPr algn="l">
                        <a:lnSpc>
                          <a:spcPts val="1400"/>
                        </a:lnSpc>
                      </a:pPr>
                      <a:r>
                        <a:rPr lang="en-GB" sz="2000" dirty="0">
                          <a:effectLst/>
                        </a:rPr>
                        <a:t>Enter ring 1</a:t>
                      </a:r>
                      <a:endParaRPr lang="en-GB" sz="2000" dirty="0">
                        <a:effectLst/>
                        <a:latin typeface="Calibri"/>
                      </a:endParaRPr>
                    </a:p>
                  </a:txBody>
                  <a:tcPr marL="68580" marR="68580" marT="0" marB="0" anchor="ctr"/>
                </a:tc>
                <a:tc>
                  <a:txBody>
                    <a:bodyPr/>
                    <a:lstStyle/>
                    <a:p>
                      <a:pPr algn="l">
                        <a:lnSpc>
                          <a:spcPts val="1400"/>
                        </a:lnSpc>
                      </a:pPr>
                      <a:r>
                        <a:rPr lang="en-GB" sz="2000" dirty="0">
                          <a:effectLst/>
                        </a:rPr>
                        <a:t>Needle passed ring 10</a:t>
                      </a:r>
                      <a:endParaRPr lang="en-GB" sz="2000" dirty="0">
                        <a:effectLst/>
                        <a:latin typeface="Calibri"/>
                      </a:endParaRPr>
                    </a:p>
                  </a:txBody>
                  <a:tcPr marL="68580" marR="68580" marT="0" marB="0" anchor="ctr"/>
                </a:tc>
                <a:tc>
                  <a:txBody>
                    <a:bodyPr/>
                    <a:lstStyle/>
                    <a:p>
                      <a:pPr algn="l">
                        <a:lnSpc>
                          <a:spcPts val="1400"/>
                        </a:lnSpc>
                        <a:spcAft>
                          <a:spcPts val="0"/>
                        </a:spcAft>
                      </a:pPr>
                      <a:r>
                        <a:rPr lang="en-GB" sz="2000" dirty="0">
                          <a:effectLst/>
                        </a:rPr>
                        <a:t>-</a:t>
                      </a:r>
                      <a:endParaRPr lang="en-GB" sz="2000" dirty="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5:00</a:t>
                      </a:r>
                      <a:endParaRPr lang="en-GB" sz="20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1316937">
                <a:tc>
                  <a:txBody>
                    <a:bodyPr/>
                    <a:lstStyle/>
                    <a:p>
                      <a:pPr algn="l">
                        <a:lnSpc>
                          <a:spcPts val="1400"/>
                        </a:lnSpc>
                        <a:spcAft>
                          <a:spcPts val="0"/>
                        </a:spcAft>
                      </a:pPr>
                      <a:r>
                        <a:rPr lang="en-GB" sz="2000">
                          <a:effectLst/>
                        </a:rPr>
                        <a:t>Task 4 </a:t>
                      </a:r>
                    </a:p>
                    <a:p>
                      <a:pPr algn="l">
                        <a:lnSpc>
                          <a:spcPts val="1400"/>
                        </a:lnSpc>
                        <a:spcAft>
                          <a:spcPts val="0"/>
                        </a:spcAft>
                      </a:pPr>
                      <a:r>
                        <a:rPr lang="en-GB" sz="2000">
                          <a:effectLst/>
                        </a:rPr>
                        <a:t>Knot Tying </a:t>
                      </a:r>
                      <a:endParaRPr lang="en-GB" sz="200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a:effectLst/>
                        </a:rPr>
                        <a:t>6:00</a:t>
                      </a:r>
                      <a:endParaRPr lang="en-GB" sz="2000">
                        <a:effectLst/>
                        <a:latin typeface="Calibri"/>
                        <a:ea typeface="Calibri"/>
                        <a:cs typeface="Times New Roman"/>
                      </a:endParaRPr>
                    </a:p>
                  </a:txBody>
                  <a:tcPr marL="68580" marR="68580" marT="0" marB="0" anchor="ctr"/>
                </a:tc>
                <a:tc>
                  <a:txBody>
                    <a:bodyPr/>
                    <a:lstStyle/>
                    <a:p>
                      <a:pPr algn="l">
                        <a:lnSpc>
                          <a:spcPts val="1400"/>
                        </a:lnSpc>
                      </a:pPr>
                      <a:r>
                        <a:rPr lang="en-GB" sz="2000">
                          <a:effectLst/>
                        </a:rPr>
                        <a:t>Needle into rubber</a:t>
                      </a:r>
                      <a:endParaRPr lang="en-GB" sz="2000">
                        <a:effectLst/>
                        <a:latin typeface="Calibri"/>
                      </a:endParaRPr>
                    </a:p>
                  </a:txBody>
                  <a:tcPr marL="68580" marR="68580" marT="0" marB="0" anchor="ctr"/>
                </a:tc>
                <a:tc>
                  <a:txBody>
                    <a:bodyPr/>
                    <a:lstStyle/>
                    <a:p>
                      <a:pPr algn="l">
                        <a:lnSpc>
                          <a:spcPts val="1400"/>
                        </a:lnSpc>
                      </a:pPr>
                      <a:r>
                        <a:rPr lang="en-GB" sz="2000">
                          <a:effectLst/>
                        </a:rPr>
                        <a:t>Suture has been cut</a:t>
                      </a:r>
                      <a:endParaRPr lang="en-GB" sz="2000">
                        <a:effectLst/>
                        <a:latin typeface="Calibri"/>
                      </a:endParaRPr>
                    </a:p>
                  </a:txBody>
                  <a:tcPr marL="68580" marR="68580" marT="0" marB="0" anchor="ctr"/>
                </a:tc>
                <a:tc>
                  <a:txBody>
                    <a:bodyPr/>
                    <a:lstStyle/>
                    <a:p>
                      <a:pPr algn="l">
                        <a:lnSpc>
                          <a:spcPts val="1400"/>
                        </a:lnSpc>
                        <a:spcAft>
                          <a:spcPts val="0"/>
                        </a:spcAft>
                      </a:pPr>
                      <a:r>
                        <a:rPr lang="en-GB" sz="2000" dirty="0">
                          <a:effectLst/>
                        </a:rPr>
                        <a:t>Stitch within 1 mm of mark</a:t>
                      </a:r>
                    </a:p>
                    <a:p>
                      <a:pPr algn="l">
                        <a:lnSpc>
                          <a:spcPts val="1400"/>
                        </a:lnSpc>
                        <a:spcAft>
                          <a:spcPts val="0"/>
                        </a:spcAft>
                      </a:pPr>
                      <a:r>
                        <a:rPr lang="en-GB" sz="2000" dirty="0">
                          <a:effectLst/>
                        </a:rPr>
                        <a:t>Correct approximation</a:t>
                      </a:r>
                    </a:p>
                    <a:p>
                      <a:pPr algn="l">
                        <a:lnSpc>
                          <a:spcPts val="1400"/>
                        </a:lnSpc>
                        <a:spcAft>
                          <a:spcPts val="0"/>
                        </a:spcAft>
                      </a:pPr>
                      <a:r>
                        <a:rPr lang="en-GB" sz="2000" dirty="0">
                          <a:effectLst/>
                        </a:rPr>
                        <a:t>No slipping knot</a:t>
                      </a:r>
                      <a:endParaRPr lang="en-GB" sz="2000" dirty="0">
                        <a:effectLst/>
                        <a:latin typeface="Calibri"/>
                        <a:ea typeface="Calibri"/>
                        <a:cs typeface="Times New Roman"/>
                      </a:endParaRPr>
                    </a:p>
                  </a:txBody>
                  <a:tcPr marL="68580" marR="68580" marT="0" marB="0" anchor="ctr"/>
                </a:tc>
                <a:tc>
                  <a:txBody>
                    <a:bodyPr/>
                    <a:lstStyle/>
                    <a:p>
                      <a:pPr algn="l">
                        <a:lnSpc>
                          <a:spcPts val="1400"/>
                        </a:lnSpc>
                        <a:spcAft>
                          <a:spcPts val="0"/>
                        </a:spcAft>
                      </a:pPr>
                      <a:r>
                        <a:rPr lang="en-GB" sz="2000" dirty="0">
                          <a:effectLst/>
                        </a:rPr>
                        <a:t>6:30</a:t>
                      </a:r>
                      <a:endParaRPr lang="en-GB"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6543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chemeClr val="accent1"/>
                </a:solidFill>
              </a:rPr>
              <a:t>General performance</a:t>
            </a:r>
            <a:endParaRPr lang="en-GB" dirty="0">
              <a:solidFill>
                <a:schemeClr val="accent1"/>
              </a:solidFill>
            </a:endParaRPr>
          </a:p>
        </p:txBody>
      </p:sp>
      <p:sp>
        <p:nvSpPr>
          <p:cNvPr id="4" name="TextBox 3"/>
          <p:cNvSpPr txBox="1"/>
          <p:nvPr/>
        </p:nvSpPr>
        <p:spPr>
          <a:xfrm>
            <a:off x="284121" y="1791963"/>
            <a:ext cx="7542962" cy="1200329"/>
          </a:xfrm>
          <a:prstGeom prst="rect">
            <a:avLst/>
          </a:prstGeom>
          <a:noFill/>
        </p:spPr>
        <p:txBody>
          <a:bodyPr wrap="none" rtlCol="0">
            <a:spAutoFit/>
          </a:bodyPr>
          <a:lstStyle/>
          <a:p>
            <a:r>
              <a:rPr lang="nl-NL" b="1" dirty="0">
                <a:solidFill>
                  <a:schemeClr val="accent1"/>
                </a:solidFill>
              </a:rPr>
              <a:t>Depth </a:t>
            </a:r>
            <a:r>
              <a:rPr lang="nl-NL" b="1" dirty="0" err="1">
                <a:solidFill>
                  <a:schemeClr val="accent1"/>
                </a:solidFill>
              </a:rPr>
              <a:t>perception</a:t>
            </a:r>
            <a:endParaRPr lang="nl-NL" b="1" dirty="0">
              <a:solidFill>
                <a:schemeClr val="accent1"/>
              </a:solidFill>
            </a:endParaRPr>
          </a:p>
          <a:p>
            <a:r>
              <a:rPr lang="nl-NL" dirty="0"/>
              <a:t>1= </a:t>
            </a:r>
            <a:r>
              <a:rPr lang="en-GB" dirty="0"/>
              <a:t>Constantly overshooting target, hits backstops, wide swings, slow to correct</a:t>
            </a:r>
          </a:p>
          <a:p>
            <a:r>
              <a:rPr lang="nl-NL" dirty="0"/>
              <a:t>3= </a:t>
            </a:r>
            <a:r>
              <a:rPr lang="en-GB" dirty="0"/>
              <a:t>Some overshooting or missing plane, but corrects quickly</a:t>
            </a:r>
          </a:p>
          <a:p>
            <a:r>
              <a:rPr lang="nl-NL" dirty="0"/>
              <a:t>5= </a:t>
            </a:r>
            <a:r>
              <a:rPr lang="en-GB" dirty="0"/>
              <a:t>Accurately directs instruments in correct plane to target </a:t>
            </a:r>
          </a:p>
        </p:txBody>
      </p:sp>
      <p:sp>
        <p:nvSpPr>
          <p:cNvPr id="5" name="TextBox 4"/>
          <p:cNvSpPr txBox="1"/>
          <p:nvPr/>
        </p:nvSpPr>
        <p:spPr>
          <a:xfrm>
            <a:off x="1403648" y="1412776"/>
            <a:ext cx="6552728" cy="369332"/>
          </a:xfrm>
          <a:prstGeom prst="rect">
            <a:avLst/>
          </a:prstGeom>
          <a:noFill/>
        </p:spPr>
        <p:txBody>
          <a:bodyPr wrap="square" rtlCol="0">
            <a:spAutoFit/>
          </a:bodyPr>
          <a:lstStyle/>
          <a:p>
            <a:r>
              <a:rPr lang="nl-NL" dirty="0" err="1"/>
              <a:t>Scale</a:t>
            </a:r>
            <a:r>
              <a:rPr lang="nl-NL" dirty="0"/>
              <a:t> 1 – 5		</a:t>
            </a:r>
            <a:r>
              <a:rPr lang="nl-NL" dirty="0" err="1"/>
              <a:t>To</a:t>
            </a:r>
            <a:r>
              <a:rPr lang="nl-NL" dirty="0"/>
              <a:t> pass: </a:t>
            </a:r>
            <a:r>
              <a:rPr lang="nl-NL" dirty="0" err="1"/>
              <a:t>each</a:t>
            </a:r>
            <a:r>
              <a:rPr lang="nl-NL" dirty="0"/>
              <a:t> aspect score 3 or </a:t>
            </a:r>
            <a:r>
              <a:rPr lang="nl-NL" dirty="0" err="1"/>
              <a:t>higher</a:t>
            </a:r>
            <a:endParaRPr lang="en-GB" dirty="0"/>
          </a:p>
        </p:txBody>
      </p:sp>
      <p:sp>
        <p:nvSpPr>
          <p:cNvPr id="6" name="TextBox 5"/>
          <p:cNvSpPr txBox="1"/>
          <p:nvPr/>
        </p:nvSpPr>
        <p:spPr>
          <a:xfrm>
            <a:off x="283327" y="2992292"/>
            <a:ext cx="8609153" cy="1754326"/>
          </a:xfrm>
          <a:prstGeom prst="rect">
            <a:avLst/>
          </a:prstGeom>
          <a:noFill/>
        </p:spPr>
        <p:txBody>
          <a:bodyPr wrap="square" rtlCol="0">
            <a:spAutoFit/>
          </a:bodyPr>
          <a:lstStyle/>
          <a:p>
            <a:r>
              <a:rPr lang="nl-NL" b="1" dirty="0" err="1">
                <a:solidFill>
                  <a:schemeClr val="accent1"/>
                </a:solidFill>
              </a:rPr>
              <a:t>Bimanual</a:t>
            </a:r>
            <a:r>
              <a:rPr lang="nl-NL" b="1" dirty="0">
                <a:solidFill>
                  <a:schemeClr val="accent1"/>
                </a:solidFill>
              </a:rPr>
              <a:t> </a:t>
            </a:r>
            <a:r>
              <a:rPr lang="nl-NL" b="1" dirty="0" err="1">
                <a:solidFill>
                  <a:schemeClr val="accent1"/>
                </a:solidFill>
              </a:rPr>
              <a:t>dexterity</a:t>
            </a:r>
            <a:endParaRPr lang="nl-NL" b="1" dirty="0">
              <a:solidFill>
                <a:schemeClr val="accent1"/>
              </a:solidFill>
            </a:endParaRPr>
          </a:p>
          <a:p>
            <a:r>
              <a:rPr lang="nl-NL" dirty="0"/>
              <a:t>1= </a:t>
            </a:r>
            <a:r>
              <a:rPr lang="en-GB" dirty="0"/>
              <a:t>Use of one hand, ignoring non-dominant hand, poor coordination between hands</a:t>
            </a:r>
          </a:p>
          <a:p>
            <a:r>
              <a:rPr lang="nl-NL" dirty="0"/>
              <a:t>3= </a:t>
            </a:r>
            <a:r>
              <a:rPr lang="en-GB" dirty="0"/>
              <a:t>Use of both hands, but does not optimize interaction between hands to facilitate conduct of exercise </a:t>
            </a:r>
          </a:p>
          <a:p>
            <a:r>
              <a:rPr lang="nl-NL" dirty="0"/>
              <a:t>5= </a:t>
            </a:r>
            <a:r>
              <a:rPr lang="en-GB" dirty="0"/>
              <a:t>Expertly uses both hands in a complementary manner to provide optimal working exposure </a:t>
            </a:r>
          </a:p>
        </p:txBody>
      </p:sp>
      <p:sp>
        <p:nvSpPr>
          <p:cNvPr id="7" name="TextBox 6"/>
          <p:cNvSpPr txBox="1"/>
          <p:nvPr/>
        </p:nvSpPr>
        <p:spPr>
          <a:xfrm>
            <a:off x="284120" y="4746618"/>
            <a:ext cx="8608360" cy="1754326"/>
          </a:xfrm>
          <a:prstGeom prst="rect">
            <a:avLst/>
          </a:prstGeom>
          <a:noFill/>
        </p:spPr>
        <p:txBody>
          <a:bodyPr wrap="square" rtlCol="0">
            <a:spAutoFit/>
          </a:bodyPr>
          <a:lstStyle/>
          <a:p>
            <a:r>
              <a:rPr lang="nl-NL" b="1" dirty="0">
                <a:solidFill>
                  <a:schemeClr val="accent1"/>
                </a:solidFill>
              </a:rPr>
              <a:t>Efficiency</a:t>
            </a:r>
          </a:p>
          <a:p>
            <a:r>
              <a:rPr lang="nl-NL" dirty="0"/>
              <a:t>1= </a:t>
            </a:r>
            <a:r>
              <a:rPr lang="en-GB" dirty="0"/>
              <a:t>Uncertain, much wasted effort, many tentative motions, constantly changing focus of exercise or persisting a task without progress </a:t>
            </a:r>
          </a:p>
          <a:p>
            <a:r>
              <a:rPr lang="nl-NL" dirty="0"/>
              <a:t>3= </a:t>
            </a:r>
            <a:r>
              <a:rPr lang="en-GB" dirty="0"/>
              <a:t>Slow but planned and reasonably organised </a:t>
            </a:r>
          </a:p>
          <a:p>
            <a:r>
              <a:rPr lang="nl-NL" dirty="0"/>
              <a:t>5= </a:t>
            </a:r>
            <a:r>
              <a:rPr lang="en-GB" dirty="0"/>
              <a:t>Confident, efficient and safe conduct of operation; maintaining focus on component of procedure until better done by another approach</a:t>
            </a:r>
          </a:p>
        </p:txBody>
      </p:sp>
    </p:spTree>
    <p:extLst>
      <p:ext uri="{BB962C8B-B14F-4D97-AF65-F5344CB8AC3E}">
        <p14:creationId xmlns:p14="http://schemas.microsoft.com/office/powerpoint/2010/main" val="1999767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2" y="321770"/>
            <a:ext cx="7581901" cy="1162281"/>
          </a:xfrm>
        </p:spPr>
        <p:txBody>
          <a:bodyPr/>
          <a:lstStyle/>
          <a:p>
            <a:r>
              <a:rPr lang="en-US" sz="6000" dirty="0">
                <a:solidFill>
                  <a:srgbClr val="FFFFFF"/>
                </a:solidFill>
              </a:rPr>
              <a:t> Our wishes,</a:t>
            </a:r>
            <a:br>
              <a:rPr lang="en-US" sz="6000" dirty="0">
                <a:solidFill>
                  <a:srgbClr val="FFFFFF"/>
                </a:solidFill>
              </a:rPr>
            </a:br>
            <a:endParaRPr lang="en-US" dirty="0"/>
          </a:p>
        </p:txBody>
      </p:sp>
      <p:sp>
        <p:nvSpPr>
          <p:cNvPr id="2" name="Content Placeholder 1"/>
          <p:cNvSpPr>
            <a:spLocks noGrp="1"/>
          </p:cNvSpPr>
          <p:nvPr>
            <p:ph idx="1"/>
          </p:nvPr>
        </p:nvSpPr>
        <p:spPr>
          <a:xfrm>
            <a:off x="306012" y="368417"/>
            <a:ext cx="8614218" cy="5980875"/>
          </a:xfrm>
        </p:spPr>
        <p:txBody>
          <a:bodyPr>
            <a:noAutofit/>
          </a:bodyPr>
          <a:lstStyle/>
          <a:p>
            <a:endParaRPr lang="en-US" b="0" dirty="0">
              <a:solidFill>
                <a:srgbClr val="FFFFFF"/>
              </a:solidFill>
              <a:latin typeface="Times New Roman"/>
              <a:cs typeface="Times New Roman"/>
            </a:endParaRPr>
          </a:p>
          <a:p>
            <a:endParaRPr lang="en-US" b="0" dirty="0">
              <a:solidFill>
                <a:srgbClr val="FFFFFF"/>
              </a:solidFill>
              <a:latin typeface="Times New Roman"/>
              <a:cs typeface="Times New Roman"/>
            </a:endParaRPr>
          </a:p>
          <a:p>
            <a:r>
              <a:rPr lang="en-US" b="0" dirty="0">
                <a:solidFill>
                  <a:srgbClr val="FFFFFF"/>
                </a:solidFill>
                <a:latin typeface="Times New Roman"/>
                <a:cs typeface="Times New Roman"/>
              </a:rPr>
              <a:t>1-    If it is possible, we would like to wish that ILRSA (International laparoscopy and robotic surgery association) would be affiliate with </a:t>
            </a:r>
            <a:r>
              <a:rPr lang="en-US" b="0" dirty="0" err="1">
                <a:solidFill>
                  <a:srgbClr val="FFFFFF"/>
                </a:solidFill>
                <a:latin typeface="Times New Roman"/>
                <a:cs typeface="Times New Roman"/>
              </a:rPr>
              <a:t>Helenic</a:t>
            </a:r>
            <a:r>
              <a:rPr lang="en-US" b="0" dirty="0">
                <a:solidFill>
                  <a:srgbClr val="FFFFFF"/>
                </a:solidFill>
                <a:latin typeface="Times New Roman"/>
                <a:cs typeface="Times New Roman"/>
              </a:rPr>
              <a:t> Urological Association of Urology HAU, </a:t>
            </a:r>
            <a:r>
              <a:rPr lang="en-US" b="0" dirty="0" err="1">
                <a:solidFill>
                  <a:srgbClr val="FFFFFF"/>
                </a:solidFill>
                <a:latin typeface="Times New Roman"/>
                <a:cs typeface="Times New Roman"/>
              </a:rPr>
              <a:t>Jourdan</a:t>
            </a:r>
            <a:r>
              <a:rPr lang="en-US" b="0" dirty="0">
                <a:solidFill>
                  <a:srgbClr val="FFFFFF"/>
                </a:solidFill>
                <a:latin typeface="Times New Roman"/>
                <a:cs typeface="Times New Roman"/>
              </a:rPr>
              <a:t> </a:t>
            </a:r>
            <a:r>
              <a:rPr lang="en-US" b="0" dirty="0" err="1">
                <a:solidFill>
                  <a:srgbClr val="FFFFFF"/>
                </a:solidFill>
                <a:latin typeface="Times New Roman"/>
                <a:cs typeface="Times New Roman"/>
              </a:rPr>
              <a:t>Associotion</a:t>
            </a:r>
            <a:r>
              <a:rPr lang="en-US" b="0" dirty="0">
                <a:solidFill>
                  <a:srgbClr val="FFFFFF"/>
                </a:solidFill>
                <a:latin typeface="Times New Roman"/>
                <a:cs typeface="Times New Roman"/>
              </a:rPr>
              <a:t> of Urology JAU, (Algerian </a:t>
            </a:r>
            <a:r>
              <a:rPr lang="en-US" b="0" dirty="0" err="1">
                <a:solidFill>
                  <a:srgbClr val="FFFFFF"/>
                </a:solidFill>
                <a:latin typeface="Times New Roman"/>
                <a:cs typeface="Times New Roman"/>
              </a:rPr>
              <a:t>Endourological</a:t>
            </a:r>
            <a:r>
              <a:rPr lang="en-US" b="0" dirty="0">
                <a:solidFill>
                  <a:srgbClr val="FFFFFF"/>
                </a:solidFill>
                <a:latin typeface="Times New Roman"/>
                <a:cs typeface="Times New Roman"/>
              </a:rPr>
              <a:t> Society (ACELAS) Russian </a:t>
            </a:r>
            <a:r>
              <a:rPr lang="mr-IN" b="0" dirty="0">
                <a:solidFill>
                  <a:srgbClr val="FFFFFF"/>
                </a:solidFill>
                <a:latin typeface="Times New Roman"/>
                <a:cs typeface="Times New Roman"/>
              </a:rPr>
              <a:t>…</a:t>
            </a:r>
            <a:r>
              <a:rPr lang="tr-TR" b="0" dirty="0">
                <a:solidFill>
                  <a:srgbClr val="FFFFFF"/>
                </a:solidFill>
                <a:latin typeface="Times New Roman"/>
                <a:cs typeface="Times New Roman"/>
              </a:rPr>
              <a:t>....</a:t>
            </a:r>
            <a:endParaRPr lang="en-US" b="0" dirty="0">
              <a:solidFill>
                <a:srgbClr val="FFFFFF"/>
              </a:solidFill>
              <a:latin typeface="Times New Roman"/>
              <a:cs typeface="Times New Roman"/>
            </a:endParaRPr>
          </a:p>
          <a:p>
            <a:r>
              <a:rPr lang="en-US" b="0" dirty="0">
                <a:solidFill>
                  <a:srgbClr val="FFFFFF"/>
                </a:solidFill>
                <a:latin typeface="Times New Roman"/>
                <a:cs typeface="Times New Roman"/>
              </a:rPr>
              <a:t>2-    Meanwhile, we would like to see that some of the trainers of our group would be listed in the SIU trainers and UTT   </a:t>
            </a:r>
          </a:p>
          <a:p>
            <a:r>
              <a:rPr lang="en-US" b="0" dirty="0">
                <a:solidFill>
                  <a:srgbClr val="FFFFFF"/>
                </a:solidFill>
                <a:latin typeface="Times New Roman"/>
                <a:cs typeface="Times New Roman"/>
              </a:rPr>
              <a:t>3-    I would like share our team experience with you in duration of all courses’ plans worldwide.  </a:t>
            </a:r>
          </a:p>
        </p:txBody>
      </p:sp>
    </p:spTree>
    <p:extLst>
      <p:ext uri="{BB962C8B-B14F-4D97-AF65-F5344CB8AC3E}">
        <p14:creationId xmlns:p14="http://schemas.microsoft.com/office/powerpoint/2010/main" val="2708011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Başlık"/>
          <p:cNvSpPr>
            <a:spLocks noGrp="1"/>
          </p:cNvSpPr>
          <p:nvPr>
            <p:ph type="title"/>
          </p:nvPr>
        </p:nvSpPr>
        <p:spPr>
          <a:xfrm>
            <a:off x="571500" y="1239219"/>
            <a:ext cx="8229600" cy="1141943"/>
          </a:xfrm>
        </p:spPr>
        <p:txBody>
          <a:bodyPr/>
          <a:lstStyle/>
          <a:p>
            <a:pPr eaLnBrk="1" hangingPunct="1"/>
            <a:r>
              <a:rPr lang="en-US" sz="3200" dirty="0">
                <a:solidFill>
                  <a:srgbClr val="FFFFFF"/>
                </a:solidFill>
                <a:latin typeface="Times New Roman" charset="0"/>
              </a:rPr>
              <a:t>Finally, </a:t>
            </a:r>
            <a:br>
              <a:rPr lang="en-US" sz="3200" dirty="0">
                <a:latin typeface="Times New Roman" charset="0"/>
              </a:rPr>
            </a:br>
            <a:r>
              <a:rPr lang="en-US" sz="3200" dirty="0">
                <a:solidFill>
                  <a:srgbClr val="FF0000"/>
                </a:solidFill>
                <a:latin typeface="Times New Roman" charset="0"/>
              </a:rPr>
              <a:t>we would like t</a:t>
            </a:r>
            <a:r>
              <a:rPr lang="tr-TR" sz="3200" dirty="0">
                <a:solidFill>
                  <a:srgbClr val="FF0000"/>
                </a:solidFill>
                <a:latin typeface="Times New Roman" charset="0"/>
              </a:rPr>
              <a:t>o</a:t>
            </a:r>
            <a:r>
              <a:rPr lang="en-US" sz="3200" dirty="0">
                <a:solidFill>
                  <a:srgbClr val="FF0000"/>
                </a:solidFill>
                <a:latin typeface="Times New Roman" charset="0"/>
              </a:rPr>
              <a:t> common points</a:t>
            </a:r>
            <a:br>
              <a:rPr lang="en-US" sz="3200" dirty="0">
                <a:latin typeface="Times New Roman" charset="0"/>
              </a:rPr>
            </a:br>
            <a:r>
              <a:rPr lang="en-US" sz="3200" dirty="0">
                <a:solidFill>
                  <a:schemeClr val="bg1"/>
                </a:solidFill>
                <a:latin typeface="Times New Roman" charset="0"/>
              </a:rPr>
              <a:t> </a:t>
            </a:r>
            <a:r>
              <a:rPr lang="en-US" sz="3200" dirty="0">
                <a:solidFill>
                  <a:srgbClr val="FFFFFF"/>
                </a:solidFill>
                <a:latin typeface="Times New Roman" charset="0"/>
              </a:rPr>
              <a:t>that we have</a:t>
            </a:r>
            <a:br>
              <a:rPr lang="en-US" sz="3200" dirty="0">
                <a:solidFill>
                  <a:srgbClr val="FFFFFF"/>
                </a:solidFill>
                <a:latin typeface="Times New Roman" charset="0"/>
              </a:rPr>
            </a:br>
            <a:r>
              <a:rPr lang="en-US" sz="3200" dirty="0">
                <a:solidFill>
                  <a:srgbClr val="FFFFFF"/>
                </a:solidFill>
                <a:latin typeface="Times New Roman" charset="0"/>
              </a:rPr>
              <a:t> with the harmony of science and friendship</a:t>
            </a:r>
            <a:r>
              <a:rPr lang="en-US" dirty="0">
                <a:solidFill>
                  <a:srgbClr val="FFFFFF"/>
                </a:solidFill>
                <a:latin typeface="Times New Roman" charset="0"/>
              </a:rPr>
              <a:t>,</a:t>
            </a:r>
            <a:br>
              <a:rPr lang="de-DE" dirty="0">
                <a:solidFill>
                  <a:schemeClr val="bg1"/>
                </a:solidFill>
                <a:latin typeface="Times New Roman" charset="0"/>
              </a:rPr>
            </a:br>
            <a:endParaRPr lang="de-DE" dirty="0">
              <a:solidFill>
                <a:schemeClr val="bg1"/>
              </a:solidFill>
              <a:latin typeface="Times New Roman" charset="0"/>
            </a:endParaRPr>
          </a:p>
        </p:txBody>
      </p:sp>
      <p:pic>
        <p:nvPicPr>
          <p:cNvPr id="101378" name="Picture 2" descr="C:\Users\user\Desktop\course pics\DSC_0196.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35681" y="2922780"/>
            <a:ext cx="5582682" cy="3714107"/>
          </a:xfrm>
          <a:noFill/>
        </p:spPr>
      </p:pic>
    </p:spTree>
    <p:extLst>
      <p:ext uri="{BB962C8B-B14F-4D97-AF65-F5344CB8AC3E}">
        <p14:creationId xmlns:p14="http://schemas.microsoft.com/office/powerpoint/2010/main" val="280983835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785786" y="383798"/>
            <a:ext cx="7772400" cy="1144058"/>
          </a:xfrm>
        </p:spPr>
        <p:txBody>
          <a:bodyPr/>
          <a:lstStyle/>
          <a:p>
            <a:r>
              <a:rPr lang="nl-NL" sz="2400" b="1" dirty="0">
                <a:solidFill>
                  <a:srgbClr val="FF0000"/>
                </a:solidFill>
                <a:latin typeface="Segoe Script" pitchFamily="34" charset="0"/>
              </a:rPr>
              <a:t>Long term </a:t>
            </a:r>
            <a:r>
              <a:rPr lang="nl-NL" sz="2400" b="1" dirty="0" err="1">
                <a:solidFill>
                  <a:srgbClr val="FF0000"/>
                </a:solidFill>
                <a:latin typeface="Segoe Script" pitchFamily="34" charset="0"/>
              </a:rPr>
              <a:t>Validation</a:t>
            </a:r>
            <a:r>
              <a:rPr lang="nl-NL" sz="2400" b="1" dirty="0">
                <a:solidFill>
                  <a:srgbClr val="FF0000"/>
                </a:solidFill>
                <a:latin typeface="Segoe Script" pitchFamily="34" charset="0"/>
              </a:rPr>
              <a:t> Programs</a:t>
            </a:r>
          </a:p>
        </p:txBody>
      </p:sp>
      <p:sp>
        <p:nvSpPr>
          <p:cNvPr id="169987" name="Rectangle 3"/>
          <p:cNvSpPr>
            <a:spLocks noGrp="1" noChangeArrowheads="1"/>
          </p:cNvSpPr>
          <p:nvPr>
            <p:ph type="body" idx="1"/>
          </p:nvPr>
        </p:nvSpPr>
        <p:spPr/>
        <p:txBody>
          <a:bodyPr/>
          <a:lstStyle/>
          <a:p>
            <a:pPr lvl="1"/>
            <a:r>
              <a:rPr lang="nl-NL" dirty="0">
                <a:solidFill>
                  <a:srgbClr val="FFFF00"/>
                </a:solidFill>
                <a:latin typeface="Arial" pitchFamily="34" charset="0"/>
                <a:cs typeface="Arial" pitchFamily="34" charset="0"/>
              </a:rPr>
              <a:t>Heilbronn training program (Rassweiler)</a:t>
            </a:r>
          </a:p>
          <a:p>
            <a:pPr lvl="1"/>
            <a:r>
              <a:rPr lang="nl-NL" dirty="0">
                <a:solidFill>
                  <a:srgbClr val="FFFF00"/>
                </a:solidFill>
                <a:latin typeface="Arial" pitchFamily="34" charset="0"/>
                <a:cs typeface="Arial" pitchFamily="34" charset="0"/>
              </a:rPr>
              <a:t>Modular training (Stolzenburg)</a:t>
            </a:r>
          </a:p>
          <a:p>
            <a:pPr lvl="1"/>
            <a:r>
              <a:rPr lang="nl-NL" dirty="0">
                <a:solidFill>
                  <a:srgbClr val="FFFF00"/>
                </a:solidFill>
                <a:latin typeface="Arial" pitchFamily="34" charset="0"/>
                <a:cs typeface="Arial" pitchFamily="34" charset="0"/>
              </a:rPr>
              <a:t>Belgium program</a:t>
            </a:r>
          </a:p>
          <a:p>
            <a:pPr lvl="1"/>
            <a:r>
              <a:rPr lang="nl-NL" dirty="0">
                <a:solidFill>
                  <a:srgbClr val="FFFF00"/>
                </a:solidFill>
                <a:latin typeface="Arial" pitchFamily="34" charset="0"/>
                <a:cs typeface="Arial" pitchFamily="34" charset="0"/>
              </a:rPr>
              <a:t>BAUS(British </a:t>
            </a:r>
            <a:r>
              <a:rPr lang="nl-NL" dirty="0" err="1">
                <a:solidFill>
                  <a:srgbClr val="FFFF00"/>
                </a:solidFill>
                <a:latin typeface="Arial" pitchFamily="34" charset="0"/>
                <a:cs typeface="Arial" pitchFamily="34" charset="0"/>
              </a:rPr>
              <a:t>association</a:t>
            </a:r>
            <a:r>
              <a:rPr lang="nl-NL" dirty="0">
                <a:solidFill>
                  <a:srgbClr val="FFFF00"/>
                </a:solidFill>
                <a:latin typeface="Arial" pitchFamily="34" charset="0"/>
                <a:cs typeface="Arial" pitchFamily="34" charset="0"/>
              </a:rPr>
              <a:t> of </a:t>
            </a:r>
            <a:r>
              <a:rPr lang="nl-NL" dirty="0" err="1">
                <a:solidFill>
                  <a:srgbClr val="FFFF00"/>
                </a:solidFill>
                <a:latin typeface="Arial" pitchFamily="34" charset="0"/>
                <a:cs typeface="Arial" pitchFamily="34" charset="0"/>
              </a:rPr>
              <a:t>Urologic</a:t>
            </a:r>
            <a:r>
              <a:rPr lang="nl-NL" dirty="0">
                <a:solidFill>
                  <a:srgbClr val="FFFF00"/>
                </a:solidFill>
                <a:latin typeface="Arial" pitchFamily="34" charset="0"/>
                <a:cs typeface="Arial" pitchFamily="34" charset="0"/>
              </a:rPr>
              <a:t> </a:t>
            </a:r>
            <a:r>
              <a:rPr lang="nl-NL" dirty="0" err="1">
                <a:solidFill>
                  <a:srgbClr val="FFFF00"/>
                </a:solidFill>
                <a:latin typeface="Arial" pitchFamily="34" charset="0"/>
                <a:cs typeface="Arial" pitchFamily="34" charset="0"/>
              </a:rPr>
              <a:t>Surgeons</a:t>
            </a:r>
            <a:r>
              <a:rPr lang="nl-NL" dirty="0">
                <a:solidFill>
                  <a:srgbClr val="FFFF00"/>
                </a:solidFill>
                <a:latin typeface="Arial" pitchFamily="34" charset="0"/>
                <a:cs typeface="Arial" pitchFamily="34" charset="0"/>
              </a:rPr>
              <a:t>) program </a:t>
            </a:r>
          </a:p>
          <a:p>
            <a:pPr lvl="1"/>
            <a:r>
              <a:rPr lang="nl-NL" dirty="0">
                <a:solidFill>
                  <a:srgbClr val="FFFF00"/>
                </a:solidFill>
                <a:latin typeface="Arial" pitchFamily="34" charset="0"/>
                <a:cs typeface="Arial" pitchFamily="34" charset="0"/>
              </a:rPr>
              <a:t>Society Endourology</a:t>
            </a:r>
          </a:p>
          <a:p>
            <a:pPr lvl="1"/>
            <a:r>
              <a:rPr lang="nl-NL" dirty="0">
                <a:solidFill>
                  <a:srgbClr val="FFFF00"/>
                </a:solidFill>
                <a:latin typeface="Arial" pitchFamily="34" charset="0"/>
                <a:cs typeface="Arial" pitchFamily="34" charset="0"/>
              </a:rPr>
              <a:t>Japanese Endourology society</a:t>
            </a:r>
          </a:p>
          <a:p>
            <a:pPr lvl="1"/>
            <a:endParaRPr lang="nl-NL" dirty="0"/>
          </a:p>
        </p:txBody>
      </p:sp>
    </p:spTree>
    <p:extLst>
      <p:ext uri="{BB962C8B-B14F-4D97-AF65-F5344CB8AC3E}">
        <p14:creationId xmlns:p14="http://schemas.microsoft.com/office/powerpoint/2010/main" val="242929619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ASGOEZEN\AppData\Local\Temp\IMG_71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2916238" cy="2186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2" name="Picture 4" descr="C:\Users\ASGOEZEN\AppData\Local\Temp\FullSizeRender-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1"/>
            <a:ext cx="2984500" cy="2237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3" name="Picture 3" descr="C:\Users\ASGOEZEN\AppData\Local\Temp\FullSizeRender-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426" y="1196925"/>
            <a:ext cx="1871663" cy="2495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5" descr="C:\Users\ASGOEZEN\AppData\Local\Temp\IMG_023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11950" y="3212243"/>
            <a:ext cx="2432050" cy="1824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7" descr="C:\Users\ASGOEZEN\AppData\Local\Temp\IMG_001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914" y="1556425"/>
            <a:ext cx="2517775" cy="3358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6" name="Picture 8" descr="C:\Users\ASGOEZEN\AppData\Local\Temp\IMG_863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87676" y="3812820"/>
            <a:ext cx="2284413" cy="3045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05013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2015-03-06 14.37.28 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884113" y="4932938"/>
            <a:ext cx="3259887" cy="1699805"/>
          </a:xfrm>
        </p:spPr>
      </p:pic>
      <p:pic>
        <p:nvPicPr>
          <p:cNvPr id="5" name="Picture 4" descr="2015-10-09 18.27.39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0714" y="2841143"/>
            <a:ext cx="2784702" cy="2091795"/>
          </a:xfrm>
          <a:prstGeom prst="rect">
            <a:avLst/>
          </a:prstGeom>
        </p:spPr>
      </p:pic>
      <p:pic>
        <p:nvPicPr>
          <p:cNvPr id="6" name="Picture 5" descr="IMG_556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94813"/>
            <a:ext cx="3090714" cy="1738527"/>
          </a:xfrm>
          <a:prstGeom prst="rect">
            <a:avLst/>
          </a:prstGeom>
        </p:spPr>
      </p:pic>
    </p:spTree>
    <p:extLst>
      <p:ext uri="{BB962C8B-B14F-4D97-AF65-F5344CB8AC3E}">
        <p14:creationId xmlns:p14="http://schemas.microsoft.com/office/powerpoint/2010/main" val="355385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539750" y="549276"/>
            <a:ext cx="8229600" cy="706438"/>
          </a:xfrm>
        </p:spPr>
        <p:txBody>
          <a:bodyPr/>
          <a:lstStyle/>
          <a:p>
            <a:r>
              <a:rPr lang="nl-NL" sz="2400" b="1" dirty="0">
                <a:solidFill>
                  <a:srgbClr val="FFFF00"/>
                </a:solidFill>
                <a:latin typeface="Arial" pitchFamily="34" charset="0"/>
                <a:cs typeface="Arial" pitchFamily="34" charset="0"/>
              </a:rPr>
              <a:t>5 </a:t>
            </a:r>
            <a:r>
              <a:rPr lang="nl-NL" sz="2400" b="1" dirty="0" err="1">
                <a:solidFill>
                  <a:srgbClr val="FFFF00"/>
                </a:solidFill>
                <a:latin typeface="Arial" pitchFamily="34" charset="0"/>
                <a:cs typeface="Arial" pitchFamily="34" charset="0"/>
              </a:rPr>
              <a:t>days</a:t>
            </a:r>
            <a:r>
              <a:rPr lang="nl-NL" sz="2400" b="1" dirty="0">
                <a:solidFill>
                  <a:srgbClr val="FFFF00"/>
                </a:solidFill>
                <a:latin typeface="Arial" pitchFamily="34" charset="0"/>
                <a:cs typeface="Arial" pitchFamily="34" charset="0"/>
              </a:rPr>
              <a:t> </a:t>
            </a:r>
            <a:r>
              <a:rPr lang="nl-NL" sz="2400" b="1" dirty="0" err="1">
                <a:solidFill>
                  <a:srgbClr val="FFFF00"/>
                </a:solidFill>
                <a:latin typeface="Arial" pitchFamily="34" charset="0"/>
                <a:cs typeface="Arial" pitchFamily="34" charset="0"/>
              </a:rPr>
              <a:t>Laparoscopy</a:t>
            </a:r>
            <a:r>
              <a:rPr lang="nl-NL" sz="2400" b="1" dirty="0">
                <a:solidFill>
                  <a:srgbClr val="FFFF00"/>
                </a:solidFill>
                <a:latin typeface="Arial" pitchFamily="34" charset="0"/>
                <a:cs typeface="Arial" pitchFamily="34" charset="0"/>
              </a:rPr>
              <a:t> post training performance</a:t>
            </a:r>
            <a:br>
              <a:rPr lang="nl-NL" sz="2400" b="1" dirty="0">
                <a:solidFill>
                  <a:srgbClr val="FFFF00"/>
                </a:solidFill>
                <a:latin typeface="Arial" pitchFamily="34" charset="0"/>
                <a:cs typeface="Arial" pitchFamily="34" charset="0"/>
              </a:rPr>
            </a:br>
            <a:r>
              <a:rPr lang="nl-NL" sz="1800" dirty="0">
                <a:solidFill>
                  <a:srgbClr val="FFFF00"/>
                </a:solidFill>
                <a:latin typeface="Arial" pitchFamily="34" charset="0"/>
                <a:cs typeface="Arial" pitchFamily="34" charset="0"/>
              </a:rPr>
              <a:t>(University of California, Irvine)</a:t>
            </a:r>
            <a:endParaRPr lang="en-US" sz="1800" dirty="0">
              <a:solidFill>
                <a:srgbClr val="FFFF00"/>
              </a:solidFill>
              <a:latin typeface="Arial" pitchFamily="34" charset="0"/>
              <a:cs typeface="Arial" pitchFamily="34" charset="0"/>
            </a:endParaRPr>
          </a:p>
        </p:txBody>
      </p:sp>
      <p:pic>
        <p:nvPicPr>
          <p:cNvPr id="176132" name="Picture 4" descr="Tab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57225" y="1620911"/>
            <a:ext cx="7108825" cy="4616450"/>
          </a:xfrm>
          <a:noFill/>
          <a:ln/>
        </p:spPr>
      </p:pic>
    </p:spTree>
    <p:extLst>
      <p:ext uri="{BB962C8B-B14F-4D97-AF65-F5344CB8AC3E}">
        <p14:creationId xmlns:p14="http://schemas.microsoft.com/office/powerpoint/2010/main" val="201766199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p:nvPr>
        </p:nvSpPr>
        <p:spPr>
          <a:xfrm>
            <a:off x="861907" y="228601"/>
            <a:ext cx="7543800" cy="914400"/>
          </a:xfrm>
        </p:spPr>
        <p:txBody>
          <a:bodyPr/>
          <a:lstStyle/>
          <a:p>
            <a:r>
              <a:rPr lang="tr-TR" sz="4400" dirty="0">
                <a:solidFill>
                  <a:srgbClr val="CCFFFF"/>
                </a:solidFill>
                <a:latin typeface="Times New Roman" charset="0"/>
              </a:rPr>
              <a:t>ILRSA Training Programs</a:t>
            </a:r>
          </a:p>
        </p:txBody>
      </p:sp>
      <p:sp>
        <p:nvSpPr>
          <p:cNvPr id="23554" name="2 İçerik Yer Tutucusu"/>
          <p:cNvSpPr>
            <a:spLocks noGrp="1"/>
          </p:cNvSpPr>
          <p:nvPr>
            <p:ph idx="1"/>
          </p:nvPr>
        </p:nvSpPr>
        <p:spPr>
          <a:xfrm>
            <a:off x="2207684" y="1807634"/>
            <a:ext cx="6096000" cy="3657599"/>
          </a:xfrm>
        </p:spPr>
        <p:txBody>
          <a:bodyPr/>
          <a:lstStyle/>
          <a:p>
            <a:r>
              <a:rPr lang="en-US" sz="2400" dirty="0">
                <a:solidFill>
                  <a:srgbClr val="FFFF00"/>
                </a:solidFill>
                <a:latin typeface="Times New Roman" charset="0"/>
              </a:rPr>
              <a:t>Aiming urologists to apply laparoscopy effectively</a:t>
            </a:r>
            <a:endParaRPr lang="tr-TR" sz="2400" dirty="0">
              <a:solidFill>
                <a:srgbClr val="FFFF00"/>
              </a:solidFill>
              <a:latin typeface="Times New Roman" charset="0"/>
            </a:endParaRPr>
          </a:p>
          <a:p>
            <a:r>
              <a:rPr lang="en-US" sz="2400" dirty="0">
                <a:solidFill>
                  <a:srgbClr val="FFFF00"/>
                </a:solidFill>
                <a:latin typeface="Times New Roman" charset="0"/>
              </a:rPr>
              <a:t>Can be for </a:t>
            </a:r>
            <a:r>
              <a:rPr lang="tr-TR" sz="2400" dirty="0" err="1">
                <a:solidFill>
                  <a:srgbClr val="FFFF00"/>
                </a:solidFill>
                <a:latin typeface="Times New Roman" charset="0"/>
              </a:rPr>
              <a:t>long</a:t>
            </a:r>
            <a:r>
              <a:rPr lang="tr-TR" sz="2400" dirty="0">
                <a:solidFill>
                  <a:srgbClr val="FFFF00"/>
                </a:solidFill>
                <a:latin typeface="Times New Roman" charset="0"/>
              </a:rPr>
              <a:t> o</a:t>
            </a:r>
            <a:r>
              <a:rPr lang="en-US" sz="2400" dirty="0">
                <a:solidFill>
                  <a:srgbClr val="FFFF00"/>
                </a:solidFill>
                <a:latin typeface="Times New Roman" charset="0"/>
              </a:rPr>
              <a:t>r short time periods</a:t>
            </a:r>
            <a:endParaRPr lang="tr-TR" sz="2400" dirty="0">
              <a:solidFill>
                <a:srgbClr val="FFFF00"/>
              </a:solidFill>
              <a:latin typeface="Times New Roman" charset="0"/>
            </a:endParaRPr>
          </a:p>
          <a:p>
            <a:r>
              <a:rPr lang="en-US" sz="2400" dirty="0">
                <a:solidFill>
                  <a:srgbClr val="FFFF00"/>
                </a:solidFill>
                <a:latin typeface="Times New Roman" charset="0"/>
              </a:rPr>
              <a:t>Regardless of time </a:t>
            </a:r>
            <a:r>
              <a:rPr lang="tr-TR" sz="2400" dirty="0" err="1">
                <a:solidFill>
                  <a:srgbClr val="FFFF00"/>
                </a:solidFill>
                <a:latin typeface="Times New Roman" charset="0"/>
              </a:rPr>
              <a:t>wasting</a:t>
            </a:r>
            <a:endParaRPr lang="tr-TR" sz="2400" dirty="0">
              <a:solidFill>
                <a:srgbClr val="FFFF00"/>
              </a:solidFill>
              <a:latin typeface="Times New Roman" charset="0"/>
            </a:endParaRPr>
          </a:p>
          <a:p>
            <a:pPr lvl="2"/>
            <a:r>
              <a:rPr lang="en-US" sz="2000" dirty="0">
                <a:solidFill>
                  <a:srgbClr val="FFFFFF"/>
                </a:solidFill>
                <a:latin typeface="Times New Roman" charset="0"/>
              </a:rPr>
              <a:t>training programs incorporating evidence-based training principles have the potential to produce excellent surgeons in a shorter time without compromising patient safety </a:t>
            </a:r>
            <a:endParaRPr lang="tr-TR" sz="2000" dirty="0">
              <a:solidFill>
                <a:srgbClr val="FFFFFF"/>
              </a:solidFill>
              <a:latin typeface="Times New Roman" charset="0"/>
            </a:endParaRPr>
          </a:p>
        </p:txBody>
      </p:sp>
    </p:spTree>
    <p:extLst>
      <p:ext uri="{BB962C8B-B14F-4D97-AF65-F5344CB8AC3E}">
        <p14:creationId xmlns:p14="http://schemas.microsoft.com/office/powerpoint/2010/main" val="57164142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xmlns:p14="http://schemas.microsoft.com/office/powerpoint/2010/main" spd="slow" advTm="24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550</TotalTime>
  <Words>2797</Words>
  <Application>Microsoft Office PowerPoint</Application>
  <PresentationFormat>Ekran Gösterisi (4:3)</PresentationFormat>
  <Paragraphs>372</Paragraphs>
  <Slides>71</Slides>
  <Notes>20</Notes>
  <HiddenSlides>0</HiddenSlides>
  <MMClips>2</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71</vt:i4>
      </vt:variant>
    </vt:vector>
  </HeadingPairs>
  <TitlesOfParts>
    <vt:vector size="82" baseType="lpstr">
      <vt:lpstr>Arial</vt:lpstr>
      <vt:lpstr>Arial Rounded MT Bold</vt:lpstr>
      <vt:lpstr>Calibri</vt:lpstr>
      <vt:lpstr>Candara</vt:lpstr>
      <vt:lpstr>Copperplate Gothic Light</vt:lpstr>
      <vt:lpstr>Lucida Handwriting</vt:lpstr>
      <vt:lpstr>Segoe Script</vt:lpstr>
      <vt:lpstr>Symbol</vt:lpstr>
      <vt:lpstr>Times New Roman</vt:lpstr>
      <vt:lpstr>Wingdings</vt:lpstr>
      <vt:lpstr>Orbit</vt:lpstr>
      <vt:lpstr>PowerPoint Sunusu</vt:lpstr>
      <vt:lpstr>PowerPoint Sunusu</vt:lpstr>
      <vt:lpstr>PowerPoint Sunusu</vt:lpstr>
      <vt:lpstr>Laparoscopy&amp;Robotic  Reality &amp; issues</vt:lpstr>
      <vt:lpstr>PowerPoint Sunusu</vt:lpstr>
      <vt:lpstr>PowerPoint Sunusu</vt:lpstr>
      <vt:lpstr>Long term Validation Programs</vt:lpstr>
      <vt:lpstr>5 days Laparoscopy post training performance (University of California, Irvine)</vt:lpstr>
      <vt:lpstr>ILRSA Training Programs</vt:lpstr>
      <vt:lpstr>ILRSA Short Term Courses</vt:lpstr>
      <vt:lpstr>ILRSA Applied Laparoscopic  Urology Course</vt:lpstr>
      <vt:lpstr>PowerPoint Sunusu</vt:lpstr>
      <vt:lpstr>Wet Lab  (Animal Laboratory)</vt:lpstr>
      <vt:lpstr>Wet Lab (Animal Laboratory)</vt:lpstr>
      <vt:lpstr>Applied Laparoscopic Urology Course</vt:lpstr>
      <vt:lpstr>Animal Research Laboratory  </vt:lpstr>
      <vt:lpstr>PowerPoint Sunusu</vt:lpstr>
      <vt:lpstr>PowerPoint Sunusu</vt:lpstr>
      <vt:lpstr>Accreditation</vt:lpstr>
      <vt:lpstr>Accreditation</vt:lpstr>
      <vt:lpstr>Trainers</vt:lpstr>
      <vt:lpstr>ILRSA laparoscopy training collaboration</vt:lpstr>
      <vt:lpstr>Turkish laparoscopy training collaboration</vt:lpstr>
      <vt:lpstr>WEB PAGE </vt:lpstr>
      <vt:lpstr>WEB Page</vt:lpstr>
      <vt:lpstr>Comminication  Group</vt:lpstr>
      <vt:lpstr>Greek residents train in 8th Laparoscopy course at Ankara</vt:lpstr>
      <vt:lpstr>PowerPoint Sunusu</vt:lpstr>
      <vt:lpstr>Symposium</vt:lpstr>
      <vt:lpstr>PowerPoint Sunusu</vt:lpstr>
      <vt:lpstr>Course for  operating theatre nurses</vt:lpstr>
      <vt:lpstr>Why training for nurses? </vt:lpstr>
      <vt:lpstr>COURSE OBJECTIVES  </vt:lpstr>
      <vt:lpstr>COURSE OBJECTIVES  </vt:lpstr>
      <vt:lpstr>Educational methods </vt:lpstr>
      <vt:lpstr>Educational methods </vt:lpstr>
      <vt:lpstr>Educational methods </vt:lpstr>
      <vt:lpstr>Nurse training program</vt:lpstr>
      <vt:lpstr>Key topics</vt:lpstr>
      <vt:lpstr>Nurse training program</vt:lpstr>
      <vt:lpstr>PowerPoint Sunusu</vt:lpstr>
      <vt:lpstr>PowerPoint Sunusu</vt:lpstr>
      <vt:lpstr>PowerPoint Sunusu</vt:lpstr>
      <vt:lpstr>PowerPoint Sunusu</vt:lpstr>
      <vt:lpstr>PowerPoint Sunusu</vt:lpstr>
      <vt:lpstr>PowerPoint Sunusu</vt:lpstr>
      <vt:lpstr>Accreditation</vt:lpstr>
      <vt:lpstr>PowerPoint Sunusu</vt:lpstr>
      <vt:lpstr>PowerPoint Sunusu</vt:lpstr>
      <vt:lpstr>PowerPoint Sunusu</vt:lpstr>
      <vt:lpstr>Meeting of  laparoscopy sections in Athens , Endoneysia, Romania,Hamburg,Rusian etc.</vt:lpstr>
      <vt:lpstr>PowerPoint Sunusu</vt:lpstr>
      <vt:lpstr>Evaluation of Applied Laparoscopic Urology Course  Using Validated Checklist</vt:lpstr>
      <vt:lpstr>Greek and Russian residents trainee in 8th Laparoscopy course at Ankara</vt:lpstr>
      <vt:lpstr>Greek and Russian residents trainee in 8th Laparoscopy course at Ankara</vt:lpstr>
      <vt:lpstr>Laparoscopy operation in Greece</vt:lpstr>
      <vt:lpstr>Laparoscopy Course in Endoneysia</vt:lpstr>
      <vt:lpstr>Laparoscopy operation and course in Romania</vt:lpstr>
      <vt:lpstr>PowerPoint Sunusu</vt:lpstr>
      <vt:lpstr>PowerPoint Sunusu</vt:lpstr>
      <vt:lpstr>Exercises</vt:lpstr>
      <vt:lpstr>Assessment</vt:lpstr>
      <vt:lpstr>Exam procedure (1)</vt:lpstr>
      <vt:lpstr>Exam procedure (2)</vt:lpstr>
      <vt:lpstr>Administration</vt:lpstr>
      <vt:lpstr>Exercises</vt:lpstr>
      <vt:lpstr>General performance</vt:lpstr>
      <vt:lpstr> Our wishes, </vt:lpstr>
      <vt:lpstr>Finally,  we would like to common points  that we have  with the harmony of science and friendship, </vt:lpstr>
      <vt:lpstr>PowerPoint Sunusu</vt:lpstr>
      <vt:lpstr>Thank You</vt:lpstr>
    </vt:vector>
  </TitlesOfParts>
  <Company>yozgok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Laparoscopy Training  in the  WORLD</dc:title>
  <dc:creator>Yasar Ozgok</dc:creator>
  <cp:lastModifiedBy>Hüseyin Özdemir</cp:lastModifiedBy>
  <cp:revision>38</cp:revision>
  <dcterms:created xsi:type="dcterms:W3CDTF">2016-11-03T21:12:24Z</dcterms:created>
  <dcterms:modified xsi:type="dcterms:W3CDTF">2022-06-05T22:24:59Z</dcterms:modified>
</cp:coreProperties>
</file>